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57" r:id="rId3"/>
    <p:sldId id="267" r:id="rId4"/>
    <p:sldId id="268" r:id="rId5"/>
  </p:sldIdLst>
  <p:sldSz cx="9144000" cy="6858000" type="screen4x3"/>
  <p:notesSz cx="6858000" cy="9144000"/>
  <p:custDataLst>
    <p:tags r:id="rId6"/>
  </p:custDataLst>
  <p:defaultTextStyle>
    <a:defPPr>
      <a:defRPr lang="ru-RU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59E4D"/>
    <a:srgbClr val="653A4D"/>
    <a:srgbClr val="E59B4B"/>
    <a:srgbClr val="E59BAF"/>
    <a:srgbClr val="C04B45"/>
    <a:srgbClr val="C04800"/>
    <a:srgbClr val="317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аставка ЭИ 4 на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71" b="1814"/>
          <a:stretch/>
        </p:blipFill>
        <p:spPr>
          <a:xfrm>
            <a:off x="2195736" y="188640"/>
            <a:ext cx="4648652" cy="337541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35485" y="5194964"/>
            <a:ext cx="6400800" cy="8416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Список авторов, докладчиков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Дата создания, например 10.10.2015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Тамбов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Министерство </a:t>
            </a:r>
            <a:r>
              <a:rPr lang="ru-RU" dirty="0"/>
              <a:t>образования и науки Российской </a:t>
            </a:r>
            <a:r>
              <a:rPr lang="ru-RU" dirty="0" smtClean="0"/>
              <a:t>Федерации</a:t>
            </a:r>
          </a:p>
          <a:p>
            <a:pPr algn="ctr"/>
            <a:r>
              <a:rPr lang="ru-RU" b="1" dirty="0"/>
              <a:t>ФГБОУ </a:t>
            </a:r>
            <a:r>
              <a:rPr lang="ru-RU" b="1" dirty="0" smtClean="0"/>
              <a:t>ВО «Тамбовский </a:t>
            </a:r>
            <a:r>
              <a:rPr lang="ru-RU" b="1" dirty="0"/>
              <a:t>государственный технический </a:t>
            </a:r>
            <a:r>
              <a:rPr lang="ru-RU" b="1" dirty="0" smtClean="0"/>
              <a:t>университет»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3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ыходные све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260648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УДК </a:t>
            </a:r>
          </a:p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ББК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650454" y="308068"/>
            <a:ext cx="3816350" cy="26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УДК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651200" y="527072"/>
            <a:ext cx="3816350" cy="26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ББК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3863" y="1052736"/>
            <a:ext cx="114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0" baseline="0" dirty="0" smtClean="0">
                <a:solidFill>
                  <a:srgbClr val="000000"/>
                </a:solidFill>
                <a:effectLst/>
                <a:latin typeface="+mn-lt"/>
                <a:ea typeface="Calibri"/>
              </a:rPr>
              <a:t>Рецензенты: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636838"/>
            <a:ext cx="7813178" cy="360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ru-RU" dirty="0" smtClean="0"/>
              <a:t>Сидоров, С.С.</a:t>
            </a:r>
            <a:endParaRPr lang="ru-RU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3863" y="3068960"/>
            <a:ext cx="7885112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ru-RU" sz="1400" i="0" smtClean="0">
                <a:effectLst/>
              </a:defRPr>
            </a:lvl1pPr>
          </a:lstStyle>
          <a:p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Экономика  предприятия. Курс лекций в схемах  [Электронный ресурс, мультимедиа]: учебное пособие для бакалавров различных форм обучения по направлению подготовки 10.03.03 (190000) / С.С. Сидоров – Тамбов: Изд-во ФГБОУ ВПО «ТГТУ», 2015. – 1 электрон. опт. диск (CD-ROM). – Системные требования: ПК не ниже класса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Pentium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II ; CD-ROM-дисковод 3,15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Mb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; RAM ;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Windows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95/98/XP ; мышь. –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Загл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с экрана.-ISBN </a:t>
            </a:r>
          </a:p>
          <a:p>
            <a:endParaRPr lang="ru-RU" sz="10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Предлагаемое учебное пособие  представляет собой систематизированный и обобщённый теоретический материал …</a:t>
            </a: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Учебное пособие предназначено для использования в учебном процессе по   программам   </a:t>
            </a:r>
            <a:r>
              <a:rPr lang="ru-RU" sz="900" dirty="0" err="1" smtClean="0">
                <a:effectLst/>
                <a:latin typeface="Times New Roman"/>
                <a:ea typeface="Calibri"/>
              </a:rPr>
              <a:t>бакалавриата</a:t>
            </a:r>
            <a:r>
              <a:rPr lang="ru-RU" sz="900" dirty="0" smtClean="0">
                <a:effectLst/>
                <a:latin typeface="Times New Roman"/>
                <a:ea typeface="Calibri"/>
              </a:rPr>
              <a:t>  по направлению подготовки …</a:t>
            </a:r>
            <a:endParaRPr lang="ru-RU" sz="1400" dirty="0" smtClean="0">
              <a:effectLst/>
              <a:latin typeface="Times New Roman"/>
              <a:ea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67360" y="522920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Все права на размножение и распространение в любой форме остаются за разработчиком.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Нелегальное копирование и использование данного продукта запрещено.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1865" y="5630193"/>
            <a:ext cx="54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5627510"/>
            <a:ext cx="2520280" cy="2619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549912" y="5661248"/>
            <a:ext cx="300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©  Федеральное государственное бюджетное</a:t>
            </a:r>
          </a:p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образовательное учреждение     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высшего профессионального образования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«Тамбовский государственный технический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университет» (ФГБОУ ВПО «ТГТУ»), 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6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6676416" y="6262616"/>
            <a:ext cx="576064" cy="26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28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505632" y="1360512"/>
            <a:ext cx="7810783" cy="1204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00" i="1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Доктор экономических наук, профессор, заведующий кафедрой экономики   ФГБОУ ВПО </a:t>
            </a:r>
          </a:p>
          <a:p>
            <a:pPr lvl="0"/>
            <a:r>
              <a:rPr lang="ru-RU" dirty="0" smtClean="0"/>
              <a:t>«Мичуринский государственный аграрный университет»</a:t>
            </a:r>
          </a:p>
          <a:p>
            <a:pPr lvl="0"/>
            <a:r>
              <a:rPr lang="ru-RU" dirty="0" err="1" smtClean="0"/>
              <a:t>И.И.Иванов</a:t>
            </a:r>
            <a:endParaRPr lang="ru-RU" dirty="0" smtClean="0"/>
          </a:p>
          <a:p>
            <a:pPr lvl="0"/>
            <a:r>
              <a:rPr lang="ru-RU" dirty="0" smtClean="0"/>
              <a:t>Кандидат экономических  наук, доцент кафедры «Экономический анализ и качество» ФГБОУ ВПО «ТГТУ»</a:t>
            </a:r>
          </a:p>
          <a:p>
            <a:pPr lvl="0"/>
            <a:r>
              <a:rPr lang="ru-RU" dirty="0" smtClean="0"/>
              <a:t>И.И. Петров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251520" y="260648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УДК </a:t>
            </a:r>
          </a:p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ББК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473863" y="1052736"/>
            <a:ext cx="114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0" baseline="0" dirty="0" smtClean="0">
                <a:solidFill>
                  <a:srgbClr val="000000"/>
                </a:solidFill>
                <a:effectLst/>
                <a:latin typeface="+mn-lt"/>
                <a:ea typeface="Calibri"/>
              </a:rPr>
              <a:t>Рецензенты: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1867360" y="522920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Все права на размножение и распространение в любой форме остаются за разработчиком.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Нелегальное копирование и использование данного продукта запрещено.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01865" y="5630193"/>
            <a:ext cx="54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4549912" y="5661248"/>
            <a:ext cx="300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©  Федеральное государственное бюджетное</a:t>
            </a:r>
          </a:p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образовательное учреждение     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высшего профессионального образования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«Тамбовский государственный технический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университет» (ФГБОУ ВПО «ТГТУ»), </a:t>
            </a:r>
            <a:endParaRPr lang="ru-RU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4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24091" y="3061990"/>
            <a:ext cx="404713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Редактор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Дизайн, структура, навигация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Обложка, упаковка, тиражирование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штри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6825" b="3252"/>
          <a:stretch>
            <a:fillRect/>
          </a:stretch>
        </p:blipFill>
        <p:spPr bwMode="auto">
          <a:xfrm>
            <a:off x="687775" y="4621347"/>
            <a:ext cx="1743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11760" y="570469"/>
            <a:ext cx="421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 электронное мультимедийное издание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9912" y="426207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Подписано к использованию                      .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Тираж            шт. Заказ №            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 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Издательско-полиграфический центр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ФГБОУ ВПО «ТГТУ»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392000, г. Тамбов, ул. Советская, д. 106, к. 14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Телефон 8(4752)63-81-08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mail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izdatelstvo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admin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tstu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4262076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sz="14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3282348"/>
            <a:ext cx="4176464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И.И. Иванов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5020789" y="3480929"/>
            <a:ext cx="3511651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П.П. Петров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5500012" y="3689300"/>
            <a:ext cx="3032428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С.С. Сидоров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6588075" y="4265637"/>
            <a:ext cx="1584325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00.00.0000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6876107" y="4505117"/>
            <a:ext cx="1584325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7805" y="4521301"/>
            <a:ext cx="552608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1250640" y="4245892"/>
            <a:ext cx="2352888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80728"/>
            <a:ext cx="7704856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3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556792"/>
            <a:ext cx="7704856" cy="10280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cap="all" baseline="0"/>
            </a:lvl1pPr>
          </a:lstStyle>
          <a:p>
            <a:pPr lvl="0"/>
            <a:r>
              <a:rPr lang="ru-RU" dirty="0" smtClean="0"/>
              <a:t>НАЗВАНИЕ РАБОТЫ</a:t>
            </a:r>
            <a:endParaRPr lang="ru-RU" dirty="0"/>
          </a:p>
        </p:txBody>
      </p:sp>
      <p:sp>
        <p:nvSpPr>
          <p:cNvPr id="37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2636912"/>
            <a:ext cx="770485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dirty="0" smtClean="0"/>
              <a:t>Учебное пособие</a:t>
            </a:r>
            <a:endParaRPr lang="ru-RU" dirty="0"/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24091" y="3061990"/>
            <a:ext cx="404713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Редактор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Дизайн, структура, навигация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Обложка, упаковка, тиражирование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штрих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6825" b="3252"/>
          <a:stretch>
            <a:fillRect/>
          </a:stretch>
        </p:blipFill>
        <p:spPr bwMode="auto">
          <a:xfrm>
            <a:off x="687775" y="4621347"/>
            <a:ext cx="1743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 userDrawn="1"/>
        </p:nvSpPr>
        <p:spPr>
          <a:xfrm>
            <a:off x="2411760" y="570469"/>
            <a:ext cx="421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 электронное мультимедийное издание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779912" y="426207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Подписано к использованию                      .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Тираж            шт. Заказ №            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 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Издательско-полиграфический центр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ФГБОУ ВПО «ТГТУ»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392000, г. Тамбов, ул. Советская, д. 106, к. 14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Телефон 8(4752)63-81-08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mail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izdatelstvo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admin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tstu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755576" y="4262076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sz="14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44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ыходные све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51520" y="260648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УДК </a:t>
            </a:r>
          </a:p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ББК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650454" y="308068"/>
            <a:ext cx="3816350" cy="26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УДК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651200" y="527072"/>
            <a:ext cx="3816350" cy="26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ББК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473863" y="1052736"/>
            <a:ext cx="114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0" baseline="0" dirty="0" smtClean="0">
                <a:solidFill>
                  <a:srgbClr val="000000"/>
                </a:solidFill>
                <a:effectLst/>
                <a:latin typeface="+mn-lt"/>
                <a:ea typeface="Calibri"/>
              </a:rPr>
              <a:t>Рецензенты: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636838"/>
            <a:ext cx="7813178" cy="360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ru-RU" dirty="0" smtClean="0"/>
              <a:t>Сидоров, С.С.</a:t>
            </a:r>
            <a:endParaRPr lang="ru-RU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3863" y="3068960"/>
            <a:ext cx="7885112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ru-RU" sz="1400" i="0" smtClean="0">
                <a:effectLst/>
              </a:defRPr>
            </a:lvl1pPr>
          </a:lstStyle>
          <a:p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Экономика  предприятия. Курс лекций в схемах  [Электронный ресурс, мультимедиа]: учебное пособие для бакалавров различных форм обучения по направлению подготовки 10.03.03 (190000) / С.С. Сидоров – Тамбов: Изд-во ФГБОУ ВПО «ТГТУ», 2015. – 1 электрон. опт. диск (CD-ROM). – Системные требования: ПК не ниже класса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Pentium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II ; CD-ROM-дисковод 3,15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Mb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; RAM ;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Windows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95/98/XP ; мышь. –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Загл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с экрана.-ISBN </a:t>
            </a:r>
          </a:p>
          <a:p>
            <a:endParaRPr lang="ru-RU" sz="10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Предлагаемое учебное пособие  представляет собой систематизированный и обобщённый теоретический материал …</a:t>
            </a: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Учебное пособие предназначено для использования в учебном процессе по   программам   </a:t>
            </a:r>
            <a:r>
              <a:rPr lang="ru-RU" sz="900" dirty="0" err="1" smtClean="0">
                <a:effectLst/>
                <a:latin typeface="Times New Roman"/>
                <a:ea typeface="Calibri"/>
              </a:rPr>
              <a:t>бакалавриата</a:t>
            </a:r>
            <a:r>
              <a:rPr lang="ru-RU" sz="900" dirty="0" smtClean="0">
                <a:effectLst/>
                <a:latin typeface="Times New Roman"/>
                <a:ea typeface="Calibri"/>
              </a:rPr>
              <a:t>  по направлению подготовки …</a:t>
            </a:r>
            <a:endParaRPr lang="ru-RU" sz="1400" dirty="0" smtClean="0">
              <a:effectLst/>
              <a:latin typeface="Times New Roman"/>
              <a:ea typeface="Calibri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867360" y="522920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Все права на размножение и распространение в любой форме остаются за разработчиком.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Нелегальное копирование и использование данного продукта запрещено.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01865" y="5630193"/>
            <a:ext cx="54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5627510"/>
            <a:ext cx="2520280" cy="2619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549912" y="5661248"/>
            <a:ext cx="300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©  Федеральное государственное бюджетное</a:t>
            </a:r>
          </a:p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образовательное учреждение     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высшего профессионального образования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«Тамбовский государственный технический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университет» (ФГБОУ ВПО «ТГТУ»), 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6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6676416" y="6262616"/>
            <a:ext cx="576064" cy="26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28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505632" y="1360512"/>
            <a:ext cx="7810783" cy="1204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00" i="1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Доктор экономических наук, профессор, заведующий кафедрой экономики   ФГБОУ ВПО </a:t>
            </a:r>
          </a:p>
          <a:p>
            <a:pPr lvl="0"/>
            <a:r>
              <a:rPr lang="ru-RU" dirty="0" smtClean="0"/>
              <a:t>«Мичуринский государственный аграрный университет»</a:t>
            </a:r>
          </a:p>
          <a:p>
            <a:pPr lvl="0"/>
            <a:r>
              <a:rPr lang="ru-RU" dirty="0" err="1" smtClean="0"/>
              <a:t>И.И.Иванов</a:t>
            </a:r>
            <a:endParaRPr lang="ru-RU" dirty="0" smtClean="0"/>
          </a:p>
          <a:p>
            <a:pPr lvl="0"/>
            <a:r>
              <a:rPr lang="ru-RU" dirty="0" smtClean="0"/>
              <a:t>Кандидат экономических  наук, доцент кафедры «Экономический анализ и качество» ФГБОУ ВПО «ТГТУ»</a:t>
            </a:r>
          </a:p>
          <a:p>
            <a:pPr lvl="0"/>
            <a:r>
              <a:rPr lang="ru-RU" dirty="0" smtClean="0"/>
              <a:t>И.И. Петров</a:t>
            </a:r>
          </a:p>
        </p:txBody>
      </p:sp>
    </p:spTree>
    <p:extLst>
      <p:ext uri="{BB962C8B-B14F-4D97-AF65-F5344CB8AC3E}">
        <p14:creationId xmlns:p14="http://schemas.microsoft.com/office/powerpoint/2010/main" val="83358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2424091" y="3061990"/>
            <a:ext cx="404713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Редактор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Дизайн, структура, навигация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Обложка, упаковка, тиражирование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штрих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6825" b="3252"/>
          <a:stretch>
            <a:fillRect/>
          </a:stretch>
        </p:blipFill>
        <p:spPr bwMode="auto">
          <a:xfrm>
            <a:off x="687775" y="4621347"/>
            <a:ext cx="1743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2411760" y="570469"/>
            <a:ext cx="421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 электронное мультимедийное издание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779912" y="426207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Подписано к использованию                      .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Тираж            шт. Заказ №            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 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Издательско-полиграфический центр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ФГБОУ ВПО «ТГТУ»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392000, г. Тамбов, ул. Советская, д. 106, к. 14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Телефон 8(4752)63-81-08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mail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izdatelstvo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admin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tstu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755576" y="4262076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sz="14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3282348"/>
            <a:ext cx="4176464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И.И. Иванов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5020789" y="3480929"/>
            <a:ext cx="3511651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П.П. Петров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5500012" y="3689300"/>
            <a:ext cx="3032428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С.С. Сидоров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6588075" y="4265637"/>
            <a:ext cx="1584325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00.00.0000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6876107" y="4505117"/>
            <a:ext cx="1584325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7805" y="4521301"/>
            <a:ext cx="552608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1250640" y="4245892"/>
            <a:ext cx="2352888" cy="24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80728"/>
            <a:ext cx="7704856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3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556792"/>
            <a:ext cx="7704856" cy="10280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cap="all" baseline="0"/>
            </a:lvl1pPr>
          </a:lstStyle>
          <a:p>
            <a:pPr lvl="0"/>
            <a:r>
              <a:rPr lang="ru-RU" dirty="0" smtClean="0"/>
              <a:t>НАЗВАНИЕ РАБОТЫ</a:t>
            </a:r>
            <a:endParaRPr lang="ru-RU" dirty="0"/>
          </a:p>
        </p:txBody>
      </p:sp>
      <p:sp>
        <p:nvSpPr>
          <p:cNvPr id="37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2636912"/>
            <a:ext cx="770485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dirty="0" smtClean="0"/>
              <a:t>Учебное пособие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79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mitry\Desktop\Преподавание\Разработка презентаций\Для презентаций\Logotip_universiteta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" y="0"/>
            <a:ext cx="1381589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0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14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8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3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5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0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Название картинки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ru-RU" dirty="0" smtClean="0"/>
              <a:t>нажмите на значок в центре, чтобы вставить рисунок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ru-RU" dirty="0" smtClean="0"/>
              <a:t>Описание картинки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476672"/>
            <a:ext cx="5832648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1619672" y="476672"/>
            <a:ext cx="5832648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0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Широки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3" y="4800600"/>
            <a:ext cx="7056784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Название картинки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827584" y="612775"/>
            <a:ext cx="7200800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ru-RU" dirty="0" smtClean="0"/>
              <a:t>нажмите на значок в центре, чтобы вставить рисунок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99593" y="5367338"/>
            <a:ext cx="7056784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ru-RU" dirty="0" smtClean="0"/>
              <a:t>Описание картинки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10DB7B-FCAC-4296-A4D4-35439E9868AF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7844" y="492856"/>
            <a:ext cx="7456464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707844" y="492856"/>
            <a:ext cx="7456464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9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7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4956" y="2708920"/>
            <a:ext cx="9144000" cy="12241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0000"/>
                </a:solidFill>
              </a:rPr>
              <a:t>QuickCom</a:t>
            </a:r>
            <a:r>
              <a:rPr lang="ru-RU" dirty="0"/>
              <a:t>: Сервис для быстрого набора комментариев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63000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Тамбов 2020</a:t>
            </a: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29780" y="3992612"/>
            <a:ext cx="2154188" cy="8638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500" b="1" dirty="0" smtClean="0">
                <a:solidFill>
                  <a:srgbClr val="000000"/>
                </a:solidFill>
              </a:rPr>
              <a:t>наставник</a:t>
            </a:r>
            <a:r>
              <a:rPr lang="ru-RU" sz="2500" b="1" dirty="0" smtClean="0"/>
              <a:t>:</a:t>
            </a:r>
          </a:p>
          <a:p>
            <a:pPr algn="l"/>
            <a:r>
              <a:rPr lang="ru-RU" sz="2500" dirty="0" smtClean="0"/>
              <a:t>Д.В. Поляков</a:t>
            </a:r>
            <a:endParaRPr lang="ru-RU" sz="25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48336" y="3977928"/>
            <a:ext cx="2399928" cy="28800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 smtClean="0">
                <a:solidFill>
                  <a:srgbClr val="000000"/>
                </a:solidFill>
              </a:rPr>
              <a:t>команда</a:t>
            </a:r>
            <a:r>
              <a:rPr lang="ru-RU" sz="2600" b="1" dirty="0" smtClean="0"/>
              <a:t>:</a:t>
            </a:r>
          </a:p>
          <a:p>
            <a:pPr algn="l"/>
            <a:r>
              <a:rPr lang="ru-RU" sz="2600" dirty="0"/>
              <a:t>Д.С. Андреев</a:t>
            </a:r>
          </a:p>
          <a:p>
            <a:pPr algn="l"/>
            <a:r>
              <a:rPr lang="ru-RU" sz="2600" dirty="0"/>
              <a:t>А.С. Евдокимов</a:t>
            </a:r>
          </a:p>
          <a:p>
            <a:pPr algn="l"/>
            <a:r>
              <a:rPr lang="ru-RU" sz="2600" dirty="0"/>
              <a:t>Н.С. </a:t>
            </a:r>
            <a:r>
              <a:rPr lang="ru-RU" sz="2600" dirty="0" err="1"/>
              <a:t>Завражнев</a:t>
            </a:r>
            <a:endParaRPr lang="ru-RU" sz="2600" dirty="0"/>
          </a:p>
          <a:p>
            <a:pPr algn="l"/>
            <a:r>
              <a:rPr lang="ru-RU" sz="2600" dirty="0"/>
              <a:t>В.С. Лепешкина</a:t>
            </a:r>
          </a:p>
          <a:p>
            <a:pPr algn="l"/>
            <a:r>
              <a:rPr lang="ru-RU" sz="2600" dirty="0"/>
              <a:t>Я.В. </a:t>
            </a:r>
            <a:r>
              <a:rPr lang="ru-RU" sz="2600" dirty="0" smtClean="0"/>
              <a:t>Пащенко</a:t>
            </a:r>
            <a:endParaRPr lang="ru-RU" sz="2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32240" y="3980756"/>
            <a:ext cx="2411760" cy="28800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 smtClean="0"/>
              <a:t>В.В</a:t>
            </a:r>
            <a:r>
              <a:rPr lang="ru-RU" sz="2600" dirty="0"/>
              <a:t>. </a:t>
            </a:r>
            <a:r>
              <a:rPr lang="ru-RU" sz="2600" dirty="0" err="1"/>
              <a:t>Пундиков</a:t>
            </a:r>
            <a:endParaRPr lang="ru-RU" sz="2600" dirty="0"/>
          </a:p>
          <a:p>
            <a:pPr algn="l"/>
            <a:r>
              <a:rPr lang="ru-RU" sz="2600" dirty="0"/>
              <a:t>И.Р. </a:t>
            </a:r>
            <a:r>
              <a:rPr lang="ru-RU" sz="2600" dirty="0" err="1"/>
              <a:t>Рудь</a:t>
            </a:r>
            <a:endParaRPr lang="ru-RU" sz="2600" dirty="0"/>
          </a:p>
          <a:p>
            <a:pPr algn="l"/>
            <a:r>
              <a:rPr lang="ru-RU" sz="2600" dirty="0"/>
              <a:t>А.С. Селиванов</a:t>
            </a:r>
          </a:p>
          <a:p>
            <a:pPr algn="l"/>
            <a:r>
              <a:rPr lang="ru-RU" sz="2600" dirty="0"/>
              <a:t>Я.И. Сухарева</a:t>
            </a:r>
          </a:p>
          <a:p>
            <a:pPr algn="l"/>
            <a:r>
              <a:rPr lang="ru-RU" sz="2600" dirty="0"/>
              <a:t>А.В. Фурсова</a:t>
            </a:r>
          </a:p>
          <a:p>
            <a:pPr algn="l"/>
            <a:r>
              <a:rPr lang="ru-RU" sz="2600" dirty="0"/>
              <a:t>И.С. Хрущев</a:t>
            </a:r>
          </a:p>
        </p:txBody>
      </p:sp>
    </p:spTree>
    <p:extLst>
      <p:ext uri="{BB962C8B-B14F-4D97-AF65-F5344CB8AC3E}">
        <p14:creationId xmlns:p14="http://schemas.microsoft.com/office/powerpoint/2010/main" val="35871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6" y="44624"/>
            <a:ext cx="7643192" cy="63408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764704"/>
            <a:ext cx="9144000" cy="50405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/>
              <a:t>комментарии </a:t>
            </a:r>
            <a:r>
              <a:rPr lang="ru-RU" sz="3000" dirty="0" smtClean="0">
                <a:solidFill>
                  <a:srgbClr val="000000"/>
                </a:solidFill>
              </a:rPr>
              <a:t>=</a:t>
            </a:r>
            <a:r>
              <a:rPr lang="ru-RU" sz="3000" dirty="0" smtClean="0"/>
              <a:t> время = </a:t>
            </a:r>
            <a:r>
              <a:rPr lang="ru-RU" sz="3000" dirty="0" smtClean="0">
                <a:solidFill>
                  <a:srgbClr val="000000"/>
                </a:solidFill>
              </a:rPr>
              <a:t>деньги</a:t>
            </a:r>
            <a:endParaRPr lang="ru-RU" sz="3000" dirty="0">
              <a:solidFill>
                <a:srgbClr val="00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1370360"/>
            <a:ext cx="8964488" cy="1134973"/>
            <a:chOff x="179512" y="1370360"/>
            <a:chExt cx="8964488" cy="1134973"/>
          </a:xfrm>
        </p:grpSpPr>
        <p:sp>
          <p:nvSpPr>
            <p:cNvPr id="5" name="Ok Icon"/>
            <p:cNvSpPr>
              <a:spLocks noChangeAspect="1"/>
            </p:cNvSpPr>
            <p:nvPr/>
          </p:nvSpPr>
          <p:spPr bwMode="auto">
            <a:xfrm>
              <a:off x="179512" y="1724132"/>
              <a:ext cx="596987" cy="432048"/>
            </a:xfrm>
            <a:custGeom>
              <a:avLst/>
              <a:gdLst>
                <a:gd name="T0" fmla="*/ 1248 w 1248"/>
                <a:gd name="T1" fmla="*/ 187 h 957"/>
                <a:gd name="T2" fmla="*/ 1226 w 1248"/>
                <a:gd name="T3" fmla="*/ 242 h 957"/>
                <a:gd name="T4" fmla="*/ 643 w 1248"/>
                <a:gd name="T5" fmla="*/ 825 h 957"/>
                <a:gd name="T6" fmla="*/ 533 w 1248"/>
                <a:gd name="T7" fmla="*/ 934 h 957"/>
                <a:gd name="T8" fmla="*/ 479 w 1248"/>
                <a:gd name="T9" fmla="*/ 957 h 957"/>
                <a:gd name="T10" fmla="*/ 424 w 1248"/>
                <a:gd name="T11" fmla="*/ 934 h 957"/>
                <a:gd name="T12" fmla="*/ 314 w 1248"/>
                <a:gd name="T13" fmla="*/ 825 h 957"/>
                <a:gd name="T14" fmla="*/ 23 w 1248"/>
                <a:gd name="T15" fmla="*/ 533 h 957"/>
                <a:gd name="T16" fmla="*/ 0 w 1248"/>
                <a:gd name="T17" fmla="*/ 479 h 957"/>
                <a:gd name="T18" fmla="*/ 23 w 1248"/>
                <a:gd name="T19" fmla="*/ 424 h 957"/>
                <a:gd name="T20" fmla="*/ 132 w 1248"/>
                <a:gd name="T21" fmla="*/ 314 h 957"/>
                <a:gd name="T22" fmla="*/ 187 w 1248"/>
                <a:gd name="T23" fmla="*/ 292 h 957"/>
                <a:gd name="T24" fmla="*/ 242 w 1248"/>
                <a:gd name="T25" fmla="*/ 314 h 957"/>
                <a:gd name="T26" fmla="*/ 479 w 1248"/>
                <a:gd name="T27" fmla="*/ 552 h 957"/>
                <a:gd name="T28" fmla="*/ 1007 w 1248"/>
                <a:gd name="T29" fmla="*/ 23 h 957"/>
                <a:gd name="T30" fmla="*/ 1061 w 1248"/>
                <a:gd name="T31" fmla="*/ 0 h 957"/>
                <a:gd name="T32" fmla="*/ 1116 w 1248"/>
                <a:gd name="T33" fmla="*/ 23 h 957"/>
                <a:gd name="T34" fmla="*/ 1226 w 1248"/>
                <a:gd name="T35" fmla="*/ 132 h 957"/>
                <a:gd name="T36" fmla="*/ 1248 w 1248"/>
                <a:gd name="T37" fmla="*/ 18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8" h="957">
                  <a:moveTo>
                    <a:pt x="1248" y="187"/>
                  </a:moveTo>
                  <a:cubicBezTo>
                    <a:pt x="1248" y="209"/>
                    <a:pt x="1241" y="227"/>
                    <a:pt x="1226" y="242"/>
                  </a:cubicBezTo>
                  <a:lnTo>
                    <a:pt x="643" y="825"/>
                  </a:lnTo>
                  <a:lnTo>
                    <a:pt x="533" y="934"/>
                  </a:lnTo>
                  <a:cubicBezTo>
                    <a:pt x="518" y="949"/>
                    <a:pt x="500" y="957"/>
                    <a:pt x="479" y="957"/>
                  </a:cubicBezTo>
                  <a:cubicBezTo>
                    <a:pt x="457" y="957"/>
                    <a:pt x="439" y="949"/>
                    <a:pt x="424" y="934"/>
                  </a:cubicBezTo>
                  <a:lnTo>
                    <a:pt x="314" y="825"/>
                  </a:lnTo>
                  <a:lnTo>
                    <a:pt x="23" y="533"/>
                  </a:lnTo>
                  <a:cubicBezTo>
                    <a:pt x="8" y="518"/>
                    <a:pt x="0" y="500"/>
                    <a:pt x="0" y="479"/>
                  </a:cubicBezTo>
                  <a:cubicBezTo>
                    <a:pt x="0" y="457"/>
                    <a:pt x="8" y="439"/>
                    <a:pt x="23" y="424"/>
                  </a:cubicBezTo>
                  <a:lnTo>
                    <a:pt x="132" y="314"/>
                  </a:lnTo>
                  <a:cubicBezTo>
                    <a:pt x="147" y="299"/>
                    <a:pt x="166" y="292"/>
                    <a:pt x="187" y="292"/>
                  </a:cubicBezTo>
                  <a:cubicBezTo>
                    <a:pt x="209" y="292"/>
                    <a:pt x="227" y="299"/>
                    <a:pt x="242" y="314"/>
                  </a:cubicBezTo>
                  <a:lnTo>
                    <a:pt x="479" y="552"/>
                  </a:lnTo>
                  <a:lnTo>
                    <a:pt x="1007" y="23"/>
                  </a:lnTo>
                  <a:cubicBezTo>
                    <a:pt x="1022" y="8"/>
                    <a:pt x="1040" y="0"/>
                    <a:pt x="1061" y="0"/>
                  </a:cubicBezTo>
                  <a:cubicBezTo>
                    <a:pt x="1083" y="0"/>
                    <a:pt x="1101" y="8"/>
                    <a:pt x="1116" y="23"/>
                  </a:cubicBezTo>
                  <a:lnTo>
                    <a:pt x="1226" y="132"/>
                  </a:lnTo>
                  <a:cubicBezTo>
                    <a:pt x="1241" y="147"/>
                    <a:pt x="1248" y="166"/>
                    <a:pt x="1248" y="18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776" tIns="38388" rIns="76776" bIns="38388" numCol="1" anchor="t" anchorCtr="0" compatLnSpc="1">
              <a:prstTxWarp prst="textNoShape">
                <a:avLst/>
              </a:prstTxWarp>
            </a:bodyPr>
            <a:lstStyle/>
            <a:p>
              <a:pPr defTabSz="767763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C:\Users\Dmitry\Desktop\blogge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9910" y="1370360"/>
              <a:ext cx="1296144" cy="1134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2146054" y="1437981"/>
              <a:ext cx="6997946" cy="1054915"/>
            </a:xfrm>
            <a:prstGeom prst="rect">
              <a:avLst/>
            </a:prstGeom>
          </p:spPr>
          <p:txBody>
            <a:bodyPr>
              <a:normAutofit fontScale="82500" lnSpcReduction="20000"/>
            </a:bodyPr>
            <a:lstStyle>
              <a:lvl1pPr algn="ctr" defTabSz="914306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ru-RU" sz="3000" b="1" dirty="0" err="1" smtClean="0">
                  <a:solidFill>
                    <a:srgbClr val="000000"/>
                  </a:solidFill>
                </a:rPr>
                <a:t>Блогеры</a:t>
              </a:r>
              <a:r>
                <a:rPr lang="ru-RU" sz="3000" dirty="0"/>
                <a:t>: </a:t>
              </a:r>
              <a:r>
                <a:rPr lang="ru-RU" sz="3000" dirty="0" smtClean="0"/>
                <a:t>продвигают </a:t>
              </a:r>
              <a:r>
                <a:rPr lang="ru-RU" sz="3000" dirty="0"/>
                <a:t>свой контент, оставляя ответы на </a:t>
              </a:r>
              <a:r>
                <a:rPr lang="ru-RU" sz="3000" dirty="0" smtClean="0"/>
                <a:t>комментарии под своими постами/видео/</a:t>
              </a:r>
              <a:r>
                <a:rPr lang="ru-RU" sz="3000" dirty="0" err="1" smtClean="0"/>
                <a:t>подкастами</a:t>
              </a:r>
              <a:endParaRPr lang="ru-RU" sz="30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79511" y="2492896"/>
            <a:ext cx="8968937" cy="1317543"/>
            <a:chOff x="179511" y="2492896"/>
            <a:chExt cx="8968937" cy="1317543"/>
          </a:xfrm>
        </p:grpSpPr>
        <p:pic>
          <p:nvPicPr>
            <p:cNvPr id="2052" name="Picture 4" descr="C:\Users\Dmitry\Desktop\Digital-Marketi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492896"/>
              <a:ext cx="1840144" cy="131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849910" y="2624209"/>
              <a:ext cx="6637906" cy="1054915"/>
            </a:xfrm>
            <a:prstGeom prst="rect">
              <a:avLst/>
            </a:prstGeom>
          </p:spPr>
          <p:txBody>
            <a:bodyPr>
              <a:normAutofit fontScale="82500" lnSpcReduction="20000"/>
            </a:bodyPr>
            <a:lstStyle>
              <a:lvl1pPr algn="ctr" defTabSz="914306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ru-RU" sz="3000" b="1" dirty="0" smtClean="0">
                  <a:solidFill>
                    <a:srgbClr val="000000"/>
                  </a:solidFill>
                </a:rPr>
                <a:t>Маркетологи</a:t>
              </a:r>
              <a:r>
                <a:rPr lang="ru-RU" sz="3000" dirty="0"/>
                <a:t>: </a:t>
              </a:r>
              <a:r>
                <a:rPr lang="ru-RU" sz="3000" dirty="0" smtClean="0"/>
                <a:t>продвигают </a:t>
              </a:r>
              <a:r>
                <a:rPr lang="ru-RU" sz="3000" dirty="0"/>
                <a:t>товар, оставляя на тематических ресурсах как можно больше </a:t>
              </a:r>
              <a:r>
                <a:rPr lang="ru-RU" sz="3000" dirty="0" smtClean="0"/>
                <a:t>«продающих» </a:t>
              </a:r>
              <a:r>
                <a:rPr lang="ru-RU" sz="3000" dirty="0"/>
                <a:t>комментариев</a:t>
              </a:r>
            </a:p>
          </p:txBody>
        </p:sp>
        <p:sp>
          <p:nvSpPr>
            <p:cNvPr id="12" name="Ok Icon"/>
            <p:cNvSpPr>
              <a:spLocks noChangeAspect="1"/>
            </p:cNvSpPr>
            <p:nvPr/>
          </p:nvSpPr>
          <p:spPr bwMode="auto">
            <a:xfrm>
              <a:off x="179511" y="2935644"/>
              <a:ext cx="596987" cy="432048"/>
            </a:xfrm>
            <a:custGeom>
              <a:avLst/>
              <a:gdLst>
                <a:gd name="T0" fmla="*/ 1248 w 1248"/>
                <a:gd name="T1" fmla="*/ 187 h 957"/>
                <a:gd name="T2" fmla="*/ 1226 w 1248"/>
                <a:gd name="T3" fmla="*/ 242 h 957"/>
                <a:gd name="T4" fmla="*/ 643 w 1248"/>
                <a:gd name="T5" fmla="*/ 825 h 957"/>
                <a:gd name="T6" fmla="*/ 533 w 1248"/>
                <a:gd name="T7" fmla="*/ 934 h 957"/>
                <a:gd name="T8" fmla="*/ 479 w 1248"/>
                <a:gd name="T9" fmla="*/ 957 h 957"/>
                <a:gd name="T10" fmla="*/ 424 w 1248"/>
                <a:gd name="T11" fmla="*/ 934 h 957"/>
                <a:gd name="T12" fmla="*/ 314 w 1248"/>
                <a:gd name="T13" fmla="*/ 825 h 957"/>
                <a:gd name="T14" fmla="*/ 23 w 1248"/>
                <a:gd name="T15" fmla="*/ 533 h 957"/>
                <a:gd name="T16" fmla="*/ 0 w 1248"/>
                <a:gd name="T17" fmla="*/ 479 h 957"/>
                <a:gd name="T18" fmla="*/ 23 w 1248"/>
                <a:gd name="T19" fmla="*/ 424 h 957"/>
                <a:gd name="T20" fmla="*/ 132 w 1248"/>
                <a:gd name="T21" fmla="*/ 314 h 957"/>
                <a:gd name="T22" fmla="*/ 187 w 1248"/>
                <a:gd name="T23" fmla="*/ 292 h 957"/>
                <a:gd name="T24" fmla="*/ 242 w 1248"/>
                <a:gd name="T25" fmla="*/ 314 h 957"/>
                <a:gd name="T26" fmla="*/ 479 w 1248"/>
                <a:gd name="T27" fmla="*/ 552 h 957"/>
                <a:gd name="T28" fmla="*/ 1007 w 1248"/>
                <a:gd name="T29" fmla="*/ 23 h 957"/>
                <a:gd name="T30" fmla="*/ 1061 w 1248"/>
                <a:gd name="T31" fmla="*/ 0 h 957"/>
                <a:gd name="T32" fmla="*/ 1116 w 1248"/>
                <a:gd name="T33" fmla="*/ 23 h 957"/>
                <a:gd name="T34" fmla="*/ 1226 w 1248"/>
                <a:gd name="T35" fmla="*/ 132 h 957"/>
                <a:gd name="T36" fmla="*/ 1248 w 1248"/>
                <a:gd name="T37" fmla="*/ 18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8" h="957">
                  <a:moveTo>
                    <a:pt x="1248" y="187"/>
                  </a:moveTo>
                  <a:cubicBezTo>
                    <a:pt x="1248" y="209"/>
                    <a:pt x="1241" y="227"/>
                    <a:pt x="1226" y="242"/>
                  </a:cubicBezTo>
                  <a:lnTo>
                    <a:pt x="643" y="825"/>
                  </a:lnTo>
                  <a:lnTo>
                    <a:pt x="533" y="934"/>
                  </a:lnTo>
                  <a:cubicBezTo>
                    <a:pt x="518" y="949"/>
                    <a:pt x="500" y="957"/>
                    <a:pt x="479" y="957"/>
                  </a:cubicBezTo>
                  <a:cubicBezTo>
                    <a:pt x="457" y="957"/>
                    <a:pt x="439" y="949"/>
                    <a:pt x="424" y="934"/>
                  </a:cubicBezTo>
                  <a:lnTo>
                    <a:pt x="314" y="825"/>
                  </a:lnTo>
                  <a:lnTo>
                    <a:pt x="23" y="533"/>
                  </a:lnTo>
                  <a:cubicBezTo>
                    <a:pt x="8" y="518"/>
                    <a:pt x="0" y="500"/>
                    <a:pt x="0" y="479"/>
                  </a:cubicBezTo>
                  <a:cubicBezTo>
                    <a:pt x="0" y="457"/>
                    <a:pt x="8" y="439"/>
                    <a:pt x="23" y="424"/>
                  </a:cubicBezTo>
                  <a:lnTo>
                    <a:pt x="132" y="314"/>
                  </a:lnTo>
                  <a:cubicBezTo>
                    <a:pt x="147" y="299"/>
                    <a:pt x="166" y="292"/>
                    <a:pt x="187" y="292"/>
                  </a:cubicBezTo>
                  <a:cubicBezTo>
                    <a:pt x="209" y="292"/>
                    <a:pt x="227" y="299"/>
                    <a:pt x="242" y="314"/>
                  </a:cubicBezTo>
                  <a:lnTo>
                    <a:pt x="479" y="552"/>
                  </a:lnTo>
                  <a:lnTo>
                    <a:pt x="1007" y="23"/>
                  </a:lnTo>
                  <a:cubicBezTo>
                    <a:pt x="1022" y="8"/>
                    <a:pt x="1040" y="0"/>
                    <a:pt x="1061" y="0"/>
                  </a:cubicBezTo>
                  <a:cubicBezTo>
                    <a:pt x="1083" y="0"/>
                    <a:pt x="1101" y="8"/>
                    <a:pt x="1116" y="23"/>
                  </a:cubicBezTo>
                  <a:lnTo>
                    <a:pt x="1226" y="132"/>
                  </a:lnTo>
                  <a:cubicBezTo>
                    <a:pt x="1241" y="147"/>
                    <a:pt x="1248" y="166"/>
                    <a:pt x="1248" y="18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776" tIns="38388" rIns="76776" bIns="38388" numCol="1" anchor="t" anchorCtr="0" compatLnSpc="1">
              <a:prstTxWarp prst="textNoShape">
                <a:avLst/>
              </a:prstTxWarp>
            </a:bodyPr>
            <a:lstStyle/>
            <a:p>
              <a:pPr defTabSz="767763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79512" y="3789040"/>
            <a:ext cx="8964487" cy="1296144"/>
            <a:chOff x="179512" y="3789040"/>
            <a:chExt cx="8964487" cy="1296144"/>
          </a:xfrm>
        </p:grpSpPr>
        <p:pic>
          <p:nvPicPr>
            <p:cNvPr id="2054" name="Picture 6" descr="C:\Users\Dmitry\Desktop\copywritin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11" y="3789040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k Icon"/>
            <p:cNvSpPr>
              <a:spLocks noChangeAspect="1"/>
            </p:cNvSpPr>
            <p:nvPr/>
          </p:nvSpPr>
          <p:spPr bwMode="auto">
            <a:xfrm>
              <a:off x="179512" y="4221088"/>
              <a:ext cx="596987" cy="432048"/>
            </a:xfrm>
            <a:custGeom>
              <a:avLst/>
              <a:gdLst>
                <a:gd name="T0" fmla="*/ 1248 w 1248"/>
                <a:gd name="T1" fmla="*/ 187 h 957"/>
                <a:gd name="T2" fmla="*/ 1226 w 1248"/>
                <a:gd name="T3" fmla="*/ 242 h 957"/>
                <a:gd name="T4" fmla="*/ 643 w 1248"/>
                <a:gd name="T5" fmla="*/ 825 h 957"/>
                <a:gd name="T6" fmla="*/ 533 w 1248"/>
                <a:gd name="T7" fmla="*/ 934 h 957"/>
                <a:gd name="T8" fmla="*/ 479 w 1248"/>
                <a:gd name="T9" fmla="*/ 957 h 957"/>
                <a:gd name="T10" fmla="*/ 424 w 1248"/>
                <a:gd name="T11" fmla="*/ 934 h 957"/>
                <a:gd name="T12" fmla="*/ 314 w 1248"/>
                <a:gd name="T13" fmla="*/ 825 h 957"/>
                <a:gd name="T14" fmla="*/ 23 w 1248"/>
                <a:gd name="T15" fmla="*/ 533 h 957"/>
                <a:gd name="T16" fmla="*/ 0 w 1248"/>
                <a:gd name="T17" fmla="*/ 479 h 957"/>
                <a:gd name="T18" fmla="*/ 23 w 1248"/>
                <a:gd name="T19" fmla="*/ 424 h 957"/>
                <a:gd name="T20" fmla="*/ 132 w 1248"/>
                <a:gd name="T21" fmla="*/ 314 h 957"/>
                <a:gd name="T22" fmla="*/ 187 w 1248"/>
                <a:gd name="T23" fmla="*/ 292 h 957"/>
                <a:gd name="T24" fmla="*/ 242 w 1248"/>
                <a:gd name="T25" fmla="*/ 314 h 957"/>
                <a:gd name="T26" fmla="*/ 479 w 1248"/>
                <a:gd name="T27" fmla="*/ 552 h 957"/>
                <a:gd name="T28" fmla="*/ 1007 w 1248"/>
                <a:gd name="T29" fmla="*/ 23 h 957"/>
                <a:gd name="T30" fmla="*/ 1061 w 1248"/>
                <a:gd name="T31" fmla="*/ 0 h 957"/>
                <a:gd name="T32" fmla="*/ 1116 w 1248"/>
                <a:gd name="T33" fmla="*/ 23 h 957"/>
                <a:gd name="T34" fmla="*/ 1226 w 1248"/>
                <a:gd name="T35" fmla="*/ 132 h 957"/>
                <a:gd name="T36" fmla="*/ 1248 w 1248"/>
                <a:gd name="T37" fmla="*/ 18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8" h="957">
                  <a:moveTo>
                    <a:pt x="1248" y="187"/>
                  </a:moveTo>
                  <a:cubicBezTo>
                    <a:pt x="1248" y="209"/>
                    <a:pt x="1241" y="227"/>
                    <a:pt x="1226" y="242"/>
                  </a:cubicBezTo>
                  <a:lnTo>
                    <a:pt x="643" y="825"/>
                  </a:lnTo>
                  <a:lnTo>
                    <a:pt x="533" y="934"/>
                  </a:lnTo>
                  <a:cubicBezTo>
                    <a:pt x="518" y="949"/>
                    <a:pt x="500" y="957"/>
                    <a:pt x="479" y="957"/>
                  </a:cubicBezTo>
                  <a:cubicBezTo>
                    <a:pt x="457" y="957"/>
                    <a:pt x="439" y="949"/>
                    <a:pt x="424" y="934"/>
                  </a:cubicBezTo>
                  <a:lnTo>
                    <a:pt x="314" y="825"/>
                  </a:lnTo>
                  <a:lnTo>
                    <a:pt x="23" y="533"/>
                  </a:lnTo>
                  <a:cubicBezTo>
                    <a:pt x="8" y="518"/>
                    <a:pt x="0" y="500"/>
                    <a:pt x="0" y="479"/>
                  </a:cubicBezTo>
                  <a:cubicBezTo>
                    <a:pt x="0" y="457"/>
                    <a:pt x="8" y="439"/>
                    <a:pt x="23" y="424"/>
                  </a:cubicBezTo>
                  <a:lnTo>
                    <a:pt x="132" y="314"/>
                  </a:lnTo>
                  <a:cubicBezTo>
                    <a:pt x="147" y="299"/>
                    <a:pt x="166" y="292"/>
                    <a:pt x="187" y="292"/>
                  </a:cubicBezTo>
                  <a:cubicBezTo>
                    <a:pt x="209" y="292"/>
                    <a:pt x="227" y="299"/>
                    <a:pt x="242" y="314"/>
                  </a:cubicBezTo>
                  <a:lnTo>
                    <a:pt x="479" y="552"/>
                  </a:lnTo>
                  <a:lnTo>
                    <a:pt x="1007" y="23"/>
                  </a:lnTo>
                  <a:cubicBezTo>
                    <a:pt x="1022" y="8"/>
                    <a:pt x="1040" y="0"/>
                    <a:pt x="1061" y="0"/>
                  </a:cubicBezTo>
                  <a:cubicBezTo>
                    <a:pt x="1083" y="0"/>
                    <a:pt x="1101" y="8"/>
                    <a:pt x="1116" y="23"/>
                  </a:cubicBezTo>
                  <a:lnTo>
                    <a:pt x="1226" y="132"/>
                  </a:lnTo>
                  <a:cubicBezTo>
                    <a:pt x="1241" y="147"/>
                    <a:pt x="1248" y="166"/>
                    <a:pt x="1248" y="18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776" tIns="38388" rIns="76776" bIns="38388" numCol="1" anchor="t" anchorCtr="0" compatLnSpc="1">
              <a:prstTxWarp prst="textNoShape">
                <a:avLst/>
              </a:prstTxWarp>
            </a:bodyPr>
            <a:lstStyle/>
            <a:p>
              <a:pPr defTabSz="767763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2095588" y="3909653"/>
              <a:ext cx="7048411" cy="1054915"/>
            </a:xfrm>
            <a:prstGeom prst="rect">
              <a:avLst/>
            </a:prstGeom>
          </p:spPr>
          <p:txBody>
            <a:bodyPr>
              <a:normAutofit fontScale="82500" lnSpcReduction="20000"/>
            </a:bodyPr>
            <a:lstStyle>
              <a:lvl1pPr algn="ctr" defTabSz="914306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ru-RU" sz="3000" b="1" dirty="0" smtClean="0">
                  <a:solidFill>
                    <a:srgbClr val="000000"/>
                  </a:solidFill>
                </a:rPr>
                <a:t>Копирайтеры</a:t>
              </a:r>
              <a:r>
                <a:rPr lang="ru-RU" sz="3000" dirty="0" smtClean="0"/>
                <a:t>: создают тексты, в том числе комментарии на заданную тематику с оплатой по объёму и/или количеству текстов</a:t>
              </a:r>
              <a:endParaRPr lang="ru-RU" sz="30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79512" y="5225929"/>
            <a:ext cx="7930827" cy="1155399"/>
            <a:chOff x="179512" y="5225929"/>
            <a:chExt cx="7930827" cy="1155399"/>
          </a:xfrm>
        </p:grpSpPr>
        <p:pic>
          <p:nvPicPr>
            <p:cNvPr id="2051" name="Picture 3" descr="C:\Users\Dmitry\Desktop\Internet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225929"/>
              <a:ext cx="1954163" cy="115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k Icon"/>
            <p:cNvSpPr>
              <a:spLocks noChangeAspect="1"/>
            </p:cNvSpPr>
            <p:nvPr/>
          </p:nvSpPr>
          <p:spPr bwMode="auto">
            <a:xfrm>
              <a:off x="179512" y="5540586"/>
              <a:ext cx="596987" cy="432048"/>
            </a:xfrm>
            <a:custGeom>
              <a:avLst/>
              <a:gdLst>
                <a:gd name="T0" fmla="*/ 1248 w 1248"/>
                <a:gd name="T1" fmla="*/ 187 h 957"/>
                <a:gd name="T2" fmla="*/ 1226 w 1248"/>
                <a:gd name="T3" fmla="*/ 242 h 957"/>
                <a:gd name="T4" fmla="*/ 643 w 1248"/>
                <a:gd name="T5" fmla="*/ 825 h 957"/>
                <a:gd name="T6" fmla="*/ 533 w 1248"/>
                <a:gd name="T7" fmla="*/ 934 h 957"/>
                <a:gd name="T8" fmla="*/ 479 w 1248"/>
                <a:gd name="T9" fmla="*/ 957 h 957"/>
                <a:gd name="T10" fmla="*/ 424 w 1248"/>
                <a:gd name="T11" fmla="*/ 934 h 957"/>
                <a:gd name="T12" fmla="*/ 314 w 1248"/>
                <a:gd name="T13" fmla="*/ 825 h 957"/>
                <a:gd name="T14" fmla="*/ 23 w 1248"/>
                <a:gd name="T15" fmla="*/ 533 h 957"/>
                <a:gd name="T16" fmla="*/ 0 w 1248"/>
                <a:gd name="T17" fmla="*/ 479 h 957"/>
                <a:gd name="T18" fmla="*/ 23 w 1248"/>
                <a:gd name="T19" fmla="*/ 424 h 957"/>
                <a:gd name="T20" fmla="*/ 132 w 1248"/>
                <a:gd name="T21" fmla="*/ 314 h 957"/>
                <a:gd name="T22" fmla="*/ 187 w 1248"/>
                <a:gd name="T23" fmla="*/ 292 h 957"/>
                <a:gd name="T24" fmla="*/ 242 w 1248"/>
                <a:gd name="T25" fmla="*/ 314 h 957"/>
                <a:gd name="T26" fmla="*/ 479 w 1248"/>
                <a:gd name="T27" fmla="*/ 552 h 957"/>
                <a:gd name="T28" fmla="*/ 1007 w 1248"/>
                <a:gd name="T29" fmla="*/ 23 h 957"/>
                <a:gd name="T30" fmla="*/ 1061 w 1248"/>
                <a:gd name="T31" fmla="*/ 0 h 957"/>
                <a:gd name="T32" fmla="*/ 1116 w 1248"/>
                <a:gd name="T33" fmla="*/ 23 h 957"/>
                <a:gd name="T34" fmla="*/ 1226 w 1248"/>
                <a:gd name="T35" fmla="*/ 132 h 957"/>
                <a:gd name="T36" fmla="*/ 1248 w 1248"/>
                <a:gd name="T37" fmla="*/ 18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8" h="957">
                  <a:moveTo>
                    <a:pt x="1248" y="187"/>
                  </a:moveTo>
                  <a:cubicBezTo>
                    <a:pt x="1248" y="209"/>
                    <a:pt x="1241" y="227"/>
                    <a:pt x="1226" y="242"/>
                  </a:cubicBezTo>
                  <a:lnTo>
                    <a:pt x="643" y="825"/>
                  </a:lnTo>
                  <a:lnTo>
                    <a:pt x="533" y="934"/>
                  </a:lnTo>
                  <a:cubicBezTo>
                    <a:pt x="518" y="949"/>
                    <a:pt x="500" y="957"/>
                    <a:pt x="479" y="957"/>
                  </a:cubicBezTo>
                  <a:cubicBezTo>
                    <a:pt x="457" y="957"/>
                    <a:pt x="439" y="949"/>
                    <a:pt x="424" y="934"/>
                  </a:cubicBezTo>
                  <a:lnTo>
                    <a:pt x="314" y="825"/>
                  </a:lnTo>
                  <a:lnTo>
                    <a:pt x="23" y="533"/>
                  </a:lnTo>
                  <a:cubicBezTo>
                    <a:pt x="8" y="518"/>
                    <a:pt x="0" y="500"/>
                    <a:pt x="0" y="479"/>
                  </a:cubicBezTo>
                  <a:cubicBezTo>
                    <a:pt x="0" y="457"/>
                    <a:pt x="8" y="439"/>
                    <a:pt x="23" y="424"/>
                  </a:cubicBezTo>
                  <a:lnTo>
                    <a:pt x="132" y="314"/>
                  </a:lnTo>
                  <a:cubicBezTo>
                    <a:pt x="147" y="299"/>
                    <a:pt x="166" y="292"/>
                    <a:pt x="187" y="292"/>
                  </a:cubicBezTo>
                  <a:cubicBezTo>
                    <a:pt x="209" y="292"/>
                    <a:pt x="227" y="299"/>
                    <a:pt x="242" y="314"/>
                  </a:cubicBezTo>
                  <a:lnTo>
                    <a:pt x="479" y="552"/>
                  </a:lnTo>
                  <a:lnTo>
                    <a:pt x="1007" y="23"/>
                  </a:lnTo>
                  <a:cubicBezTo>
                    <a:pt x="1022" y="8"/>
                    <a:pt x="1040" y="0"/>
                    <a:pt x="1061" y="0"/>
                  </a:cubicBezTo>
                  <a:cubicBezTo>
                    <a:pt x="1083" y="0"/>
                    <a:pt x="1101" y="8"/>
                    <a:pt x="1116" y="23"/>
                  </a:cubicBezTo>
                  <a:lnTo>
                    <a:pt x="1226" y="132"/>
                  </a:lnTo>
                  <a:cubicBezTo>
                    <a:pt x="1241" y="147"/>
                    <a:pt x="1248" y="166"/>
                    <a:pt x="1248" y="18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776" tIns="38388" rIns="76776" bIns="38388" numCol="1" anchor="t" anchorCtr="0" compatLnSpc="1">
              <a:prstTxWarp prst="textNoShape">
                <a:avLst/>
              </a:prstTxWarp>
            </a:bodyPr>
            <a:lstStyle/>
            <a:p>
              <a:pPr defTabSz="767763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869151" y="5229200"/>
              <a:ext cx="5719074" cy="1054915"/>
            </a:xfrm>
            <a:prstGeom prst="rect">
              <a:avLst/>
            </a:prstGeom>
          </p:spPr>
          <p:txBody>
            <a:bodyPr>
              <a:normAutofit fontScale="75000" lnSpcReduction="20000"/>
            </a:bodyPr>
            <a:lstStyle>
              <a:lvl1pPr algn="ctr" defTabSz="914306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ru-RU" sz="3000" b="1" dirty="0" smtClean="0">
                  <a:solidFill>
                    <a:srgbClr val="000000"/>
                  </a:solidFill>
                </a:rPr>
                <a:t>«Сознательные граждане»</a:t>
              </a:r>
              <a:r>
                <a:rPr lang="ru-RU" sz="3000" dirty="0" smtClean="0"/>
                <a:t>: не могут спать пока в Интернете кто-то неправ: активные пользователи социальных сетей</a:t>
              </a:r>
              <a:endParaRPr lang="ru-RU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70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75656" y="44624"/>
            <a:ext cx="7643192" cy="634082"/>
          </a:xfrm>
          <a:prstGeom prst="rect">
            <a:avLst/>
          </a:prstGeom>
        </p:spPr>
        <p:txBody>
          <a:bodyPr/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Продукт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653136"/>
            <a:ext cx="8892480" cy="64807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aseline="30000" dirty="0">
                <a:solidFill>
                  <a:srgbClr val="000000"/>
                </a:solidFill>
              </a:rPr>
              <a:t>1</a:t>
            </a:r>
            <a:r>
              <a:rPr lang="ru-RU" sz="3000" dirty="0" smtClean="0">
                <a:solidFill>
                  <a:srgbClr val="000000"/>
                </a:solidFill>
              </a:rPr>
              <a:t>Автодополнение</a:t>
            </a:r>
            <a:r>
              <a:rPr lang="ru-RU" sz="3000" dirty="0" smtClean="0"/>
              <a:t> </a:t>
            </a:r>
          </a:p>
          <a:p>
            <a:r>
              <a:rPr lang="ru-RU" sz="3000" dirty="0"/>
              <a:t>и</a:t>
            </a:r>
            <a:r>
              <a:rPr lang="ru-RU" sz="3000" dirty="0" smtClean="0"/>
              <a:t>звестная и хорошо зарекомендовавшая себя технология</a:t>
            </a:r>
            <a:endParaRPr lang="ru-RU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4" y="5454516"/>
            <a:ext cx="4384532" cy="140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77387"/>
            <a:ext cx="2772308" cy="148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5085184"/>
            <a:ext cx="381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поисковых сервисах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55976" y="508518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 инструментах программирования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6812" y="10400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Цель проекта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492896"/>
            <a:ext cx="9036496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i="1" dirty="0" err="1" smtClean="0">
                <a:solidFill>
                  <a:srgbClr val="000000"/>
                </a:solidFill>
              </a:rPr>
              <a:t>QuickCom</a:t>
            </a:r>
            <a:r>
              <a:rPr lang="ru-RU" sz="2000" dirty="0" smtClean="0"/>
              <a:t> – это сервис, </a:t>
            </a:r>
            <a:r>
              <a:rPr lang="ru-RU" sz="2000" dirty="0" smtClean="0">
                <a:solidFill>
                  <a:srgbClr val="000000"/>
                </a:solidFill>
              </a:rPr>
              <a:t>позволяющий</a:t>
            </a:r>
            <a:r>
              <a:rPr lang="ru-RU" sz="2000" dirty="0" smtClean="0"/>
              <a:t> активным пользователям сети </a:t>
            </a:r>
            <a:r>
              <a:rPr lang="ru-RU" sz="2000" dirty="0" smtClean="0">
                <a:solidFill>
                  <a:srgbClr val="000000"/>
                </a:solidFill>
              </a:rPr>
              <a:t>быстрее</a:t>
            </a:r>
            <a:r>
              <a:rPr lang="ru-RU" sz="2000" dirty="0" smtClean="0"/>
              <a:t> набирать комментарии </a:t>
            </a:r>
            <a:r>
              <a:rPr lang="ru-RU" sz="2000" dirty="0" smtClean="0">
                <a:solidFill>
                  <a:srgbClr val="000000"/>
                </a:solidFill>
              </a:rPr>
              <a:t>благодаря</a:t>
            </a:r>
            <a:r>
              <a:rPr lang="ru-RU" sz="2000" dirty="0" smtClean="0"/>
              <a:t> «умному» </a:t>
            </a:r>
            <a:r>
              <a:rPr lang="ru-RU" sz="2000" dirty="0" smtClean="0">
                <a:solidFill>
                  <a:srgbClr val="000000"/>
                </a:solidFill>
              </a:rPr>
              <a:t>автодополнению</a:t>
            </a:r>
            <a:r>
              <a:rPr lang="ru-RU" sz="2000" baseline="30000" dirty="0" smtClean="0"/>
              <a:t>1</a:t>
            </a:r>
            <a:r>
              <a:rPr lang="ru-RU" sz="2000" dirty="0" smtClean="0"/>
              <a:t>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3212976"/>
            <a:ext cx="9178702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/>
              <a:t>Сервис способен </a:t>
            </a:r>
            <a:r>
              <a:rPr lang="ru-RU" sz="2000" dirty="0" smtClean="0">
                <a:solidFill>
                  <a:srgbClr val="000000"/>
                </a:solidFill>
              </a:rPr>
              <a:t>предсказывать</a:t>
            </a:r>
            <a:r>
              <a:rPr lang="ru-RU" sz="2000" dirty="0" smtClean="0"/>
              <a:t> окончание фразы </a:t>
            </a:r>
            <a:r>
              <a:rPr lang="ru-RU" sz="2000" dirty="0">
                <a:solidFill>
                  <a:srgbClr val="000000"/>
                </a:solidFill>
              </a:rPr>
              <a:t>благодаря</a:t>
            </a:r>
            <a:r>
              <a:rPr lang="ru-RU" sz="2000" dirty="0"/>
              <a:t> </a:t>
            </a:r>
            <a:r>
              <a:rPr lang="ru-RU" sz="2000" dirty="0" smtClean="0"/>
              <a:t>машинному </a:t>
            </a:r>
            <a:r>
              <a:rPr lang="ru-RU" sz="2000" dirty="0"/>
              <a:t>обучению на парах «</a:t>
            </a:r>
            <a:r>
              <a:rPr lang="ru-RU" sz="2000" dirty="0">
                <a:solidFill>
                  <a:srgbClr val="000000"/>
                </a:solidFill>
              </a:rPr>
              <a:t>комментарий – ответ на комментарий</a:t>
            </a:r>
            <a:r>
              <a:rPr lang="ru-RU" sz="2000" dirty="0"/>
              <a:t>», которые пользователь оставил </a:t>
            </a:r>
            <a:r>
              <a:rPr lang="ru-RU" sz="2000" dirty="0" smtClean="0"/>
              <a:t>ранее и </a:t>
            </a:r>
            <a:r>
              <a:rPr lang="ru-RU" sz="2000" dirty="0" smtClean="0">
                <a:solidFill>
                  <a:srgbClr val="000000"/>
                </a:solidFill>
              </a:rPr>
              <a:t>семантически близких</a:t>
            </a:r>
            <a:r>
              <a:rPr lang="ru-RU" sz="2000" dirty="0" smtClean="0"/>
              <a:t> к ним парах, оставленных другими пользователями.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7216" y="2123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Суть проекта</a:t>
            </a:r>
            <a:endParaRPr lang="ru-RU" b="1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40768"/>
            <a:ext cx="9036496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снижение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времени</a:t>
            </a:r>
            <a:r>
              <a:rPr lang="ru-RU" sz="2000" dirty="0" smtClean="0"/>
              <a:t>, требуемого для того чтобы </a:t>
            </a:r>
            <a:r>
              <a:rPr lang="ru-RU" sz="2000" dirty="0" smtClean="0">
                <a:solidFill>
                  <a:srgbClr val="000000"/>
                </a:solidFill>
              </a:rPr>
              <a:t>оставить комментарий</a:t>
            </a:r>
            <a:r>
              <a:rPr lang="ru-RU" sz="2000" dirty="0" smtClean="0"/>
              <a:t> в социальной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17278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3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Dmitry\Desktop\фото\1750_oooo.pl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38" y="4077824"/>
            <a:ext cx="1329638" cy="159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475656" y="44624"/>
            <a:ext cx="7643192" cy="634082"/>
          </a:xfrm>
          <a:prstGeom prst="rect">
            <a:avLst/>
          </a:prstGeom>
        </p:spPr>
        <p:txBody>
          <a:bodyPr/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Команда, Роли, Компетенции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-25499" y="2523010"/>
            <a:ext cx="242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Работа с текстовыми коллекциями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99214" y="2625147"/>
            <a:ext cx="242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Маркетинг, услуги менеджмента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263051" y="2530996"/>
            <a:ext cx="2422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Правовые вопросы и вопросы информационной безопасности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55370" y="2800009"/>
            <a:ext cx="24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ИИ, </a:t>
            </a:r>
            <a:r>
              <a:rPr lang="ru-RU" b="1" dirty="0" err="1" smtClean="0"/>
              <a:t>нейросети</a:t>
            </a:r>
            <a:r>
              <a:rPr lang="ru-RU" b="1" dirty="0" smtClean="0"/>
              <a:t>, </a:t>
            </a:r>
            <a:r>
              <a:rPr lang="en-US" b="1" dirty="0" smtClean="0"/>
              <a:t>NLP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91" y="5871780"/>
            <a:ext cx="242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Frontend, web</a:t>
            </a:r>
            <a:r>
              <a:rPr lang="ru-RU" b="1" dirty="0" smtClean="0"/>
              <a:t>-разработка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474438" y="6176639"/>
            <a:ext cx="242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Backend, </a:t>
            </a:r>
            <a:r>
              <a:rPr lang="ru-RU" b="1" dirty="0" smtClean="0"/>
              <a:t>серверная разработка</a:t>
            </a:r>
            <a:endParaRPr lang="ru-RU" b="1" dirty="0"/>
          </a:p>
        </p:txBody>
      </p:sp>
      <p:pic>
        <p:nvPicPr>
          <p:cNvPr id="1026" name="Picture 2" descr="C:\Users\Dmitry\Desktop\фото\80_oooo.pl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386">
            <a:off x="984807" y="795417"/>
            <a:ext cx="1441725" cy="1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mitry\Desktop\фото\526_oooo.pl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18" y="799362"/>
            <a:ext cx="1496850" cy="17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mitry\Desktop\фото\540_oooo.pl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916">
            <a:off x="997515" y="4242291"/>
            <a:ext cx="1449816" cy="17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mitry\Desktop\фото\606_oooo.pl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30" y="678706"/>
            <a:ext cx="1592081" cy="191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mitry\Desktop\фото\1206_oooo.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3083">
            <a:off x="4831252" y="4541457"/>
            <a:ext cx="1421338" cy="17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mitry\Desktop\фото\1288_oooo.plu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285">
            <a:off x="167235" y="838100"/>
            <a:ext cx="1422487" cy="17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mitry\Desktop\фото\1452_oooo.plu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938">
            <a:off x="6961941" y="4566550"/>
            <a:ext cx="1361062" cy="16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Dmitry\Desktop\фото\1593_oooo.pl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976">
            <a:off x="107369" y="4188335"/>
            <a:ext cx="1376768" cy="164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mitry\Desktop\фото\1915_oooo.plu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236">
            <a:off x="7357449" y="776723"/>
            <a:ext cx="1578614" cy="189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mitry\Desktop\фото\488_oooo.plu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87">
            <a:off x="6263879" y="937664"/>
            <a:ext cx="1464714" cy="175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183242" y="3429000"/>
            <a:ext cx="251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Хакатон</a:t>
            </a:r>
            <a:r>
              <a:rPr lang="ru-RU" b="1" dirty="0" smtClean="0"/>
              <a:t> «</a:t>
            </a:r>
            <a:r>
              <a:rPr lang="ru-RU" b="1" dirty="0" smtClean="0">
                <a:solidFill>
                  <a:srgbClr val="000000"/>
                </a:solidFill>
              </a:rPr>
              <a:t>Цифрового прорыва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037" name="Picture 13" descr="C:\Users\Dmitry\Downloads\cert_hack1_76018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410">
            <a:off x="3240353" y="4116874"/>
            <a:ext cx="694928" cy="97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Dmitry\Downloads\Rq9-UPG8Q3k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123">
            <a:off x="2786198" y="4180293"/>
            <a:ext cx="695017" cy="97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909612" y="5182027"/>
            <a:ext cx="184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Конкурс «</a:t>
            </a:r>
            <a:r>
              <a:rPr lang="en-US" b="1" dirty="0" smtClean="0">
                <a:solidFill>
                  <a:srgbClr val="000000"/>
                </a:solidFill>
              </a:rPr>
              <a:t>U-UP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039" name="Picture 15" descr="C:\Users\Dmitry\Downloads\v88Ssq_5QIY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385">
            <a:off x="2722889" y="5673389"/>
            <a:ext cx="714553" cy="98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Dmitry\Downloads\tHpE-7dS8N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77">
            <a:off x="3238371" y="5647136"/>
            <a:ext cx="715506" cy="9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  <p:bldP spid="34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9233c9427574699a9db36bbe5a2bcb34f72f7"/>
</p:tagLst>
</file>

<file path=ppt/theme/theme1.xml><?xml version="1.0" encoding="utf-8"?>
<a:theme xmlns:a="http://schemas.openxmlformats.org/drawingml/2006/main" name="Тема презентации">
  <a:themeElements>
    <a:clrScheme name="ТГТУ">
      <a:dk1>
        <a:srgbClr val="2C5A98"/>
      </a:dk1>
      <a:lt1>
        <a:srgbClr val="FFFFFF"/>
      </a:lt1>
      <a:dk2>
        <a:srgbClr val="407AC0"/>
      </a:dk2>
      <a:lt2>
        <a:srgbClr val="FFFFFF"/>
      </a:lt2>
      <a:accent1>
        <a:srgbClr val="023463"/>
      </a:accent1>
      <a:accent2>
        <a:srgbClr val="C81D23"/>
      </a:accent2>
      <a:accent3>
        <a:srgbClr val="74AA3A"/>
      </a:accent3>
      <a:accent4>
        <a:srgbClr val="285987"/>
      </a:accent4>
      <a:accent5>
        <a:srgbClr val="33A6E7"/>
      </a:accent5>
      <a:accent6>
        <a:srgbClr val="E05700"/>
      </a:accent6>
      <a:hlink>
        <a:srgbClr val="43A4E7"/>
      </a:hlink>
      <a:folHlink>
        <a:srgbClr val="77C3E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Тема презентации" id="{F480C898-4D9B-4B3A-A23F-21E0A31500FF}" vid="{0F2D46DB-1A1F-42E3-9E3A-FFBE1A1B8B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презентации</Template>
  <TotalTime>1822</TotalTime>
  <Words>241</Words>
  <Application>Microsoft Office PowerPoint</Application>
  <PresentationFormat>Экран (4:3)</PresentationFormat>
  <Paragraphs>41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презентации</vt:lpstr>
      <vt:lpstr>QuickCom: Сервис для быстрого набора комментариев</vt:lpstr>
      <vt:lpstr>Актуальность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vkw81</dc:creator>
  <cp:lastModifiedBy>Dmitry</cp:lastModifiedBy>
  <cp:revision>94</cp:revision>
  <dcterms:created xsi:type="dcterms:W3CDTF">2015-07-20T13:22:35Z</dcterms:created>
  <dcterms:modified xsi:type="dcterms:W3CDTF">2020-10-10T08:10:18Z</dcterms:modified>
</cp:coreProperties>
</file>