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0751" autoAdjust="0"/>
  </p:normalViewPr>
  <p:slideViewPr>
    <p:cSldViewPr snapToGrid="0">
      <p:cViewPr varScale="1">
        <p:scale>
          <a:sx n="92" d="100"/>
          <a:sy n="92" d="100"/>
        </p:scale>
        <p:origin x="336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Давление, мм.рт.ст.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Корпус А</c:v>
                </c:pt>
                <c:pt idx="1">
                  <c:v>Корпус Д</c:v>
                </c:pt>
                <c:pt idx="2">
                  <c:v>Корпус С</c:v>
                </c:pt>
                <c:pt idx="3">
                  <c:v>Корпус Г</c:v>
                </c:pt>
                <c:pt idx="4">
                  <c:v>Корпус Л</c:v>
                </c:pt>
              </c:strCache>
            </c:strRef>
          </c:cat>
          <c:val>
            <c:numRef>
              <c:f>Лист1!$B$2:$B$6</c:f>
              <c:numCache>
                <c:formatCode>0.0000</c:formatCode>
                <c:ptCount val="5"/>
                <c:pt idx="0">
                  <c:v>7.6421000000000001</c:v>
                </c:pt>
                <c:pt idx="1">
                  <c:v>7.6475999999999997</c:v>
                </c:pt>
                <c:pt idx="2">
                  <c:v>7.6825000000000001</c:v>
                </c:pt>
                <c:pt idx="3">
                  <c:v>7.6807999999999996</c:v>
                </c:pt>
                <c:pt idx="4">
                  <c:v>7.6786000000000003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99-42D9-BC8D-8A91F9A5C5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Влажность,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Корпус А</c:v>
                </c:pt>
                <c:pt idx="1">
                  <c:v>Корпус Д</c:v>
                </c:pt>
                <c:pt idx="2">
                  <c:v>Корпус С</c:v>
                </c:pt>
                <c:pt idx="3">
                  <c:v>Корпус Г</c:v>
                </c:pt>
                <c:pt idx="4">
                  <c:v>Корпус Л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22.7</c:v>
                </c:pt>
                <c:pt idx="1">
                  <c:v>18.72</c:v>
                </c:pt>
                <c:pt idx="2">
                  <c:v>27.04</c:v>
                </c:pt>
                <c:pt idx="3">
                  <c:v>28.5</c:v>
                </c:pt>
                <c:pt idx="4">
                  <c:v>22.79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99-42D9-BC8D-8A91F9A5C51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Температура, 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Корпус А</c:v>
                </c:pt>
                <c:pt idx="1">
                  <c:v>Корпус Д</c:v>
                </c:pt>
                <c:pt idx="2">
                  <c:v>Корпус С</c:v>
                </c:pt>
                <c:pt idx="3">
                  <c:v>Корпус Г</c:v>
                </c:pt>
                <c:pt idx="4">
                  <c:v>Корпус Л</c:v>
                </c:pt>
              </c:strCache>
            </c:strRef>
          </c:cat>
          <c:val>
            <c:numRef>
              <c:f>Лист1!$D$2:$D$6</c:f>
              <c:numCache>
                <c:formatCode>0.00</c:formatCode>
                <c:ptCount val="5"/>
                <c:pt idx="0">
                  <c:v>21.58</c:v>
                </c:pt>
                <c:pt idx="1">
                  <c:v>24.04</c:v>
                </c:pt>
                <c:pt idx="2">
                  <c:v>23.59</c:v>
                </c:pt>
                <c:pt idx="3">
                  <c:v>20.100000000000001</c:v>
                </c:pt>
                <c:pt idx="4" formatCode="General">
                  <c:v>21.27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99-42D9-BC8D-8A91F9A5C51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CO, мг/м3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Корпус А</c:v>
                </c:pt>
                <c:pt idx="1">
                  <c:v>Корпус Д</c:v>
                </c:pt>
                <c:pt idx="2">
                  <c:v>Корпус С</c:v>
                </c:pt>
                <c:pt idx="3">
                  <c:v>Корпус Г</c:v>
                </c:pt>
                <c:pt idx="4">
                  <c:v>Корпус Л</c:v>
                </c:pt>
              </c:strCache>
            </c:strRef>
          </c:cat>
          <c:val>
            <c:numRef>
              <c:f>Лист1!$E$2:$E$6</c:f>
              <c:numCache>
                <c:formatCode>0.00</c:formatCode>
                <c:ptCount val="5"/>
                <c:pt idx="0">
                  <c:v>2.67</c:v>
                </c:pt>
                <c:pt idx="1">
                  <c:v>3.93</c:v>
                </c:pt>
                <c:pt idx="2">
                  <c:v>4.3899999999999997</c:v>
                </c:pt>
                <c:pt idx="3">
                  <c:v>3.54</c:v>
                </c:pt>
                <c:pt idx="4" formatCode="General">
                  <c:v>2.5299999999999998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99-42D9-BC8D-8A91F9A5C51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NH3, мг/м3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Корпус А</c:v>
                </c:pt>
                <c:pt idx="1">
                  <c:v>Корпус Д</c:v>
                </c:pt>
                <c:pt idx="2">
                  <c:v>Корпус С</c:v>
                </c:pt>
                <c:pt idx="3">
                  <c:v>Корпус Г</c:v>
                </c:pt>
                <c:pt idx="4">
                  <c:v>Корпус Л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0.62</c:v>
                </c:pt>
                <c:pt idx="1">
                  <c:v>0.62</c:v>
                </c:pt>
                <c:pt idx="2">
                  <c:v>0.62</c:v>
                </c:pt>
                <c:pt idx="3">
                  <c:v>0.62</c:v>
                </c:pt>
                <c:pt idx="4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99-42D9-BC8D-8A91F9A5C51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NO2, мг/м3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Корпус А</c:v>
                </c:pt>
                <c:pt idx="1">
                  <c:v>Корпус Д</c:v>
                </c:pt>
                <c:pt idx="2">
                  <c:v>Корпус С</c:v>
                </c:pt>
                <c:pt idx="3">
                  <c:v>Корпус Г</c:v>
                </c:pt>
                <c:pt idx="4">
                  <c:v>Корпус Л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0.27</c:v>
                </c:pt>
                <c:pt idx="1">
                  <c:v>0.4</c:v>
                </c:pt>
                <c:pt idx="2">
                  <c:v>0.27</c:v>
                </c:pt>
                <c:pt idx="3">
                  <c:v>0.32</c:v>
                </c:pt>
                <c:pt idx="4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99-42D9-BC8D-8A91F9A5C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9255360"/>
        <c:axId val="170863360"/>
      </c:barChart>
      <c:catAx>
        <c:axId val="151925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863360"/>
        <c:crosses val="autoZero"/>
        <c:auto val="1"/>
        <c:lblAlgn val="ctr"/>
        <c:lblOffset val="100"/>
        <c:noMultiLvlLbl val="0"/>
      </c:catAx>
      <c:valAx>
        <c:axId val="17086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925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5BDF9-404B-4BFB-A43F-CF19379EF080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47403-80D9-4A82-8091-C013CF2A2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44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47403-80D9-4A82-8091-C013CF2A246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213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1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2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8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7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2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5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1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5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3EE3-AA99-4540-81B8-B0D9CFDF61F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8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8429" y="1515555"/>
            <a:ext cx="8695120" cy="2387600"/>
          </a:xfrm>
        </p:spPr>
        <p:txBody>
          <a:bodyPr anchor="ctr">
            <a:normAutofit fontScale="90000"/>
          </a:bodyPr>
          <a:lstStyle/>
          <a:p>
            <a:r>
              <a:rPr lang="ru-RU" sz="4400" b="1">
                <a:solidFill>
                  <a:srgbClr val="1F3185"/>
                </a:solidFill>
                <a:latin typeface="Century Gothic" panose="020B0502020202020204" pitchFamily="34" charset="0"/>
              </a:rPr>
              <a:t>Автоматизированная система сбора данных о состоянии окружающей среды</a:t>
            </a:r>
            <a:endParaRPr lang="en-US" sz="4400" b="1" dirty="0">
              <a:solidFill>
                <a:srgbClr val="1F3185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139" y="3737536"/>
            <a:ext cx="8482029" cy="39388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1F3185"/>
                </a:solidFill>
                <a:latin typeface="Century Gothic" panose="020B0502020202020204" pitchFamily="34" charset="0"/>
              </a:rPr>
              <a:t>Команда: </a:t>
            </a:r>
            <a:r>
              <a:rPr lang="en-US" sz="2000" dirty="0">
                <a:solidFill>
                  <a:srgbClr val="1F3185"/>
                </a:solidFill>
                <a:latin typeface="Century Gothic" panose="020B0502020202020204" pitchFamily="34" charset="0"/>
              </a:rPr>
              <a:t>Nova Caeli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675741-C3C1-4B61-AECB-DEFB33002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811" y="5558023"/>
            <a:ext cx="1126890" cy="112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68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DFD58E-FD47-4996-8413-42F42C18F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811" y="5558023"/>
            <a:ext cx="1126890" cy="11268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DD63CF-25F1-428C-8ABD-E3A74439E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76" y="224442"/>
            <a:ext cx="9582635" cy="5847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1F3185"/>
                </a:solidFill>
                <a:latin typeface="Century Gothic" panose="020B0502020202020204" pitchFamily="34" charset="0"/>
              </a:rPr>
              <a:t>Чему удалось научиться</a:t>
            </a:r>
            <a:endParaRPr lang="en-US" sz="4000" dirty="0">
              <a:solidFill>
                <a:srgbClr val="1F318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194" name="Picture 2" descr="Учеба в Словакии бесплатно - Euro-education">
            <a:extLst>
              <a:ext uri="{FF2B5EF4-FFF2-40B4-BE49-F238E27FC236}">
                <a16:creationId xmlns:a16="http://schemas.microsoft.com/office/drawing/2014/main" id="{E76A86DA-802A-4F7D-B46A-90951B5CA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45" y="1282898"/>
            <a:ext cx="4281055" cy="2146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Учеба и образование. Навигатор - Правда.Ру">
            <a:extLst>
              <a:ext uri="{FF2B5EF4-FFF2-40B4-BE49-F238E27FC236}">
                <a16:creationId xmlns:a16="http://schemas.microsoft.com/office/drawing/2014/main" id="{CB1A6B36-1B57-447E-9F1D-5321B4381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555" y="2852478"/>
            <a:ext cx="4762500" cy="3181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625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52677F-79B7-4876-9F8D-D276BBD8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349" y="1"/>
            <a:ext cx="9576262" cy="6858000"/>
          </a:xfrm>
        </p:spPr>
        <p:txBody>
          <a:bodyPr>
            <a:noAutofit/>
          </a:bodyPr>
          <a:lstStyle/>
          <a:p>
            <a:pPr algn="ctr"/>
            <a:r>
              <a:rPr lang="ru-RU" sz="7200" dirty="0">
                <a:solidFill>
                  <a:srgbClr val="1F3185"/>
                </a:solidFill>
                <a:latin typeface="Century Gothic" panose="020B0502020202020204" pitchFamily="34" charset="0"/>
              </a:rPr>
              <a:t>Ну а теперь ДЕМОНСТРАЦИЯ продукта…</a:t>
            </a:r>
            <a:endParaRPr lang="en-US" sz="7200" dirty="0">
              <a:solidFill>
                <a:srgbClr val="1F318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0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76" y="224442"/>
            <a:ext cx="9582635" cy="5847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1F3185"/>
                </a:solidFill>
                <a:latin typeface="Century Gothic" panose="020B0502020202020204" pitchFamily="34" charset="0"/>
              </a:rPr>
              <a:t>Наша команда</a:t>
            </a:r>
            <a:endParaRPr lang="en-US" sz="4000" dirty="0">
              <a:solidFill>
                <a:srgbClr val="1F318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D400A6E-E9C1-4ADC-8C2A-1B412F0A34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r="8557"/>
          <a:stretch/>
        </p:blipFill>
        <p:spPr>
          <a:xfrm>
            <a:off x="5369762" y="933733"/>
            <a:ext cx="1648583" cy="1767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sun9-24.userapi.com/impf/7zbNsOVSg25YSMjcwO8123f20RL6gUZFY6SetA/63dSRePuSEs.jpg?size=1670x2160&amp;quality=96&amp;proxy=1&amp;sign=ba0fa25ec756f2bbc26bfe678dcce0f8&amp;type=album">
            <a:extLst>
              <a:ext uri="{FF2B5EF4-FFF2-40B4-BE49-F238E27FC236}">
                <a16:creationId xmlns:a16="http://schemas.microsoft.com/office/drawing/2014/main" id="{FC8593FC-F51D-4378-B986-5F3ACD398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876" y="933732"/>
            <a:ext cx="1648583" cy="1767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5C9F1BD-3D11-4858-A66C-3CA2029C3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189" y="933733"/>
            <a:ext cx="1648583" cy="1767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24E93A9-F0BC-476B-8785-FB22AE7B484A}"/>
              </a:ext>
            </a:extLst>
          </p:cNvPr>
          <p:cNvSpPr txBox="1"/>
          <p:nvPr/>
        </p:nvSpPr>
        <p:spPr>
          <a:xfrm>
            <a:off x="1762298" y="2891232"/>
            <a:ext cx="245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1F3185"/>
                </a:solidFill>
                <a:latin typeface="Century Gothic" panose="020B0502020202020204" pitchFamily="34" charset="0"/>
              </a:rPr>
              <a:t>Роман Кичатов</a:t>
            </a:r>
          </a:p>
          <a:p>
            <a:pPr algn="ctr"/>
            <a:r>
              <a:rPr lang="ru-RU" sz="1200" i="1" dirty="0">
                <a:solidFill>
                  <a:srgbClr val="1F3185"/>
                </a:solidFill>
                <a:latin typeface="Century Gothic" panose="020B0502020202020204" pitchFamily="34" charset="0"/>
              </a:rPr>
              <a:t>Лидер группы,</a:t>
            </a:r>
          </a:p>
          <a:p>
            <a:pPr algn="ctr"/>
            <a:r>
              <a:rPr lang="ru-RU" sz="1200" i="1" dirty="0">
                <a:solidFill>
                  <a:srgbClr val="1F3185"/>
                </a:solidFill>
                <a:latin typeface="Century Gothic" panose="020B0502020202020204" pitchFamily="34" charset="0"/>
              </a:rPr>
              <a:t>программирование, математика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9DDDCFB-A5EC-4BD2-9B02-9BD1CF78C3E4}"/>
              </a:ext>
            </a:extLst>
          </p:cNvPr>
          <p:cNvSpPr txBox="1"/>
          <p:nvPr/>
        </p:nvSpPr>
        <p:spPr>
          <a:xfrm>
            <a:off x="4943871" y="2891232"/>
            <a:ext cx="2454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1F3185"/>
                </a:solidFill>
                <a:latin typeface="Century Gothic" panose="020B0502020202020204" pitchFamily="34" charset="0"/>
              </a:rPr>
              <a:t>Дмитрий </a:t>
            </a:r>
            <a:r>
              <a:rPr lang="ru-RU" i="1" dirty="0" err="1">
                <a:solidFill>
                  <a:srgbClr val="1F3185"/>
                </a:solidFill>
                <a:latin typeface="Century Gothic" panose="020B0502020202020204" pitchFamily="34" charset="0"/>
              </a:rPr>
              <a:t>Шебалков</a:t>
            </a:r>
            <a:endParaRPr lang="ru-RU" i="1" dirty="0">
              <a:solidFill>
                <a:srgbClr val="1F3185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200" i="1" dirty="0">
                <a:solidFill>
                  <a:srgbClr val="1F3185"/>
                </a:solidFill>
                <a:latin typeface="Century Gothic" panose="020B0502020202020204" pitchFamily="34" charset="0"/>
              </a:rPr>
              <a:t>Схемотехника, аппаратные средства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2C1296-2EF5-48A2-8EA1-5FEB06B4AF49}"/>
              </a:ext>
            </a:extLst>
          </p:cNvPr>
          <p:cNvSpPr txBox="1"/>
          <p:nvPr/>
        </p:nvSpPr>
        <p:spPr>
          <a:xfrm>
            <a:off x="8192983" y="2875315"/>
            <a:ext cx="245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1F3185"/>
                </a:solidFill>
                <a:latin typeface="Century Gothic" panose="020B0502020202020204" pitchFamily="34" charset="0"/>
              </a:rPr>
              <a:t>Филипп Кривенко</a:t>
            </a:r>
          </a:p>
          <a:p>
            <a:pPr algn="ctr"/>
            <a:r>
              <a:rPr lang="ru-RU" sz="1200" i="1" dirty="0">
                <a:solidFill>
                  <a:srgbClr val="1F3185"/>
                </a:solidFill>
                <a:latin typeface="Century Gothic" panose="020B0502020202020204" pitchFamily="34" charset="0"/>
              </a:rPr>
              <a:t>Математика, алгоритмы</a:t>
            </a:r>
            <a:endParaRPr lang="ru-RU" sz="1600" i="1" dirty="0">
              <a:solidFill>
                <a:srgbClr val="1F318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8" name="Picture 6" descr="https://sun9-10.userapi.com/impg/O-t5Eg1_gGFIqrwlTn2YA8jLPaOxkP2kGXippQ/yJj31EZMD_Y.jpg?size=686x913&amp;quality=96&amp;proxy=1&amp;sign=c9a256b113d05712e5a59dcc1662110c&amp;type=album">
            <a:extLst>
              <a:ext uri="{FF2B5EF4-FFF2-40B4-BE49-F238E27FC236}">
                <a16:creationId xmlns:a16="http://schemas.microsoft.com/office/drawing/2014/main" id="{9F03EDB5-2316-42F4-A1D0-E45E41CF6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08" y="4004157"/>
            <a:ext cx="1656435" cy="1767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s://psv4.userapi.com/c856528/u234179056/docs/d18/2b2ff89c076c/foto.png?extra=2Bu3Wlo83KqZjqSGUduzMgDA-nwhf9oes8AKTl_wbGv0SRaAQrgenCg0n1ucsom5Fm0xZCpW6F1J88ETmm8gtI1OkWEg0fd_zMThTnEeOaSAKJnKuC8CZSocU70N0LnbUNYIWeynuQ7nRt0bK9Jfv-X77qE">
            <a:extLst>
              <a:ext uri="{FF2B5EF4-FFF2-40B4-BE49-F238E27FC236}">
                <a16:creationId xmlns:a16="http://schemas.microsoft.com/office/drawing/2014/main" id="{524022B4-9AF9-4165-9C33-49999E7A6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763" y="4004157"/>
            <a:ext cx="1648582" cy="1767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7.userapi.com/impf/c850428/v850428848/1d5448/5MEMmYYpU1w.jpg?size=1440x2160&amp;quality=96&amp;proxy=1&amp;sign=6c441ab5aeb04fce7b10ecc6ebcdcb6c&amp;type=album">
            <a:extLst>
              <a:ext uri="{FF2B5EF4-FFF2-40B4-BE49-F238E27FC236}">
                <a16:creationId xmlns:a16="http://schemas.microsoft.com/office/drawing/2014/main" id="{1CED7AE8-FFBD-46D0-B4D4-252AD72F5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875" y="4004157"/>
            <a:ext cx="1648583" cy="1767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27789B38-BE66-4A05-AEF3-F824BDA8F299}"/>
              </a:ext>
            </a:extLst>
          </p:cNvPr>
          <p:cNvSpPr txBox="1"/>
          <p:nvPr/>
        </p:nvSpPr>
        <p:spPr>
          <a:xfrm>
            <a:off x="1762298" y="5894894"/>
            <a:ext cx="2454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1F3185"/>
                </a:solidFill>
                <a:latin typeface="Century Gothic" panose="020B0502020202020204" pitchFamily="34" charset="0"/>
              </a:rPr>
              <a:t>Дмитрий Лавринов</a:t>
            </a:r>
          </a:p>
          <a:p>
            <a:pPr algn="ctr"/>
            <a:r>
              <a:rPr lang="ru-RU" sz="1200" i="1" dirty="0">
                <a:solidFill>
                  <a:srgbClr val="1F3185"/>
                </a:solidFill>
                <a:latin typeface="Century Gothic" panose="020B0502020202020204" pitchFamily="34" charset="0"/>
              </a:rPr>
              <a:t>Дизайн конструкции, схемотехника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F4F1E87-759E-4625-A45F-2C8A46D2CC24}"/>
              </a:ext>
            </a:extLst>
          </p:cNvPr>
          <p:cNvSpPr txBox="1"/>
          <p:nvPr/>
        </p:nvSpPr>
        <p:spPr>
          <a:xfrm>
            <a:off x="4943871" y="5894894"/>
            <a:ext cx="2454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1F3185"/>
                </a:solidFill>
                <a:latin typeface="Century Gothic" panose="020B0502020202020204" pitchFamily="34" charset="0"/>
              </a:rPr>
              <a:t>Никита </a:t>
            </a:r>
            <a:r>
              <a:rPr lang="ru-RU" i="1" dirty="0" err="1">
                <a:solidFill>
                  <a:srgbClr val="1F3185"/>
                </a:solidFill>
                <a:latin typeface="Century Gothic" panose="020B0502020202020204" pitchFamily="34" charset="0"/>
              </a:rPr>
              <a:t>Черешнев</a:t>
            </a:r>
            <a:endParaRPr lang="ru-RU" i="1" dirty="0">
              <a:solidFill>
                <a:srgbClr val="1F3185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200" i="1" dirty="0">
                <a:solidFill>
                  <a:srgbClr val="1F3185"/>
                </a:solidFill>
                <a:latin typeface="Century Gothic" panose="020B0502020202020204" pitchFamily="34" charset="0"/>
              </a:rPr>
              <a:t>Схемотехника, программирование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EED34DB-9C95-4148-9303-C303C799A999}"/>
              </a:ext>
            </a:extLst>
          </p:cNvPr>
          <p:cNvSpPr txBox="1"/>
          <p:nvPr/>
        </p:nvSpPr>
        <p:spPr>
          <a:xfrm>
            <a:off x="8192983" y="5878977"/>
            <a:ext cx="2454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1F3185"/>
                </a:solidFill>
                <a:latin typeface="Century Gothic" panose="020B0502020202020204" pitchFamily="34" charset="0"/>
              </a:rPr>
              <a:t>Алина Машкова</a:t>
            </a:r>
          </a:p>
          <a:p>
            <a:pPr algn="ctr"/>
            <a:r>
              <a:rPr lang="ru-RU" sz="1200" i="1" dirty="0">
                <a:solidFill>
                  <a:srgbClr val="1F3185"/>
                </a:solidFill>
                <a:latin typeface="Century Gothic" panose="020B0502020202020204" pitchFamily="34" charset="0"/>
              </a:rPr>
              <a:t>Технико-экономические расчёты</a:t>
            </a:r>
            <a:endParaRPr lang="ru-RU" sz="1600" i="1" dirty="0">
              <a:solidFill>
                <a:srgbClr val="1F318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5730867-185D-442D-BC3D-F94333CCEC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6811" y="5558023"/>
            <a:ext cx="1126890" cy="112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3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075F6A9-70FE-4FFD-8650-7570A7786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811" y="5558023"/>
            <a:ext cx="1126890" cy="1126890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2EBA6525-8F4B-46BE-8B03-219DA1E4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76" y="224442"/>
            <a:ext cx="9582635" cy="5847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1F3185"/>
                </a:solidFill>
                <a:latin typeface="Century Gothic" panose="020B0502020202020204" pitchFamily="34" charset="0"/>
              </a:rPr>
              <a:t>Пользователи</a:t>
            </a:r>
            <a:endParaRPr lang="en-US" sz="4000" dirty="0">
              <a:solidFill>
                <a:srgbClr val="1F318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0C9011-6EB3-4A2B-A660-FC4FE9163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603" y="1230284"/>
            <a:ext cx="4533208" cy="3399906"/>
          </a:xfrm>
          <a:prstGeom prst="rect">
            <a:avLst/>
          </a:prstGeom>
        </p:spPr>
      </p:pic>
      <p:sp>
        <p:nvSpPr>
          <p:cNvPr id="36" name="Subtitle 2">
            <a:extLst>
              <a:ext uri="{FF2B5EF4-FFF2-40B4-BE49-F238E27FC236}">
                <a16:creationId xmlns:a16="http://schemas.microsoft.com/office/drawing/2014/main" id="{06435BEB-E52C-4749-894B-12D2A4D957C2}"/>
              </a:ext>
            </a:extLst>
          </p:cNvPr>
          <p:cNvSpPr txBox="1">
            <a:spLocks/>
          </p:cNvSpPr>
          <p:nvPr/>
        </p:nvSpPr>
        <p:spPr>
          <a:xfrm>
            <a:off x="1568071" y="1077461"/>
            <a:ext cx="4527930" cy="5306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ru-RU" sz="1800" dirty="0">
                <a:solidFill>
                  <a:srgbClr val="1F3185"/>
                </a:solidFill>
                <a:latin typeface="Century Gothic" panose="020B0502020202020204" pitchFamily="34" charset="0"/>
              </a:rPr>
              <a:t>Федеральная служба по экологическому, технологическому и атомному надзору «РОСТЕХНАДЗОР»</a:t>
            </a:r>
            <a:r>
              <a:rPr lang="en-US" sz="1800" dirty="0">
                <a:solidFill>
                  <a:srgbClr val="1F3185"/>
                </a:solidFill>
                <a:latin typeface="Century Gothic" panose="020B0502020202020204" pitchFamily="34" charset="0"/>
              </a:rPr>
              <a:t>;</a:t>
            </a:r>
            <a:endParaRPr lang="ru-RU" sz="1800" dirty="0">
              <a:solidFill>
                <a:srgbClr val="1F3185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800" dirty="0">
                <a:solidFill>
                  <a:srgbClr val="1F3185"/>
                </a:solidFill>
                <a:latin typeface="Century Gothic" panose="020B0502020202020204" pitchFamily="34" charset="0"/>
              </a:rPr>
              <a:t>Министерство природных ресурсов и экологии Российской Федерации</a:t>
            </a:r>
            <a:r>
              <a:rPr lang="en-US" sz="1800" dirty="0">
                <a:solidFill>
                  <a:srgbClr val="1F3185"/>
                </a:solidFill>
                <a:latin typeface="Century Gothic" panose="020B0502020202020204" pitchFamily="34" charset="0"/>
              </a:rPr>
              <a:t>;</a:t>
            </a:r>
            <a:endParaRPr lang="ru-RU" sz="1800" dirty="0">
              <a:solidFill>
                <a:srgbClr val="1F3185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800" dirty="0">
                <a:solidFill>
                  <a:srgbClr val="1F3185"/>
                </a:solidFill>
                <a:latin typeface="Century Gothic" panose="020B0502020202020204" pitchFamily="34" charset="0"/>
              </a:rPr>
              <a:t>Министерство Российской Федерации по делам гражданской обороны, чрезвычайным ситуациям и ликвидации последствий стихийных бедствий</a:t>
            </a:r>
            <a:endParaRPr lang="en-US" sz="1800" dirty="0">
              <a:solidFill>
                <a:srgbClr val="1F318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36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AB2B1A-CE93-4CA7-9E43-D9EEB6374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76" y="224442"/>
            <a:ext cx="9582635" cy="5847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>
                <a:solidFill>
                  <a:srgbClr val="1F3185"/>
                </a:solidFill>
                <a:latin typeface="Century Gothic" panose="020B0502020202020204" pitchFamily="34" charset="0"/>
              </a:rPr>
              <a:t>Проблема</a:t>
            </a:r>
            <a:endParaRPr lang="en-US" sz="4000" dirty="0">
              <a:solidFill>
                <a:srgbClr val="1F318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6217E4-A0DD-430D-A867-1905A21A9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811" y="5558023"/>
            <a:ext cx="1126890" cy="1126890"/>
          </a:xfrm>
          <a:prstGeom prst="rect">
            <a:avLst/>
          </a:prstGeom>
        </p:spPr>
      </p:pic>
      <p:pic>
        <p:nvPicPr>
          <p:cNvPr id="3078" name="Picture 6" descr="Откуда берутся проблемы">
            <a:extLst>
              <a:ext uri="{FF2B5EF4-FFF2-40B4-BE49-F238E27FC236}">
                <a16:creationId xmlns:a16="http://schemas.microsoft.com/office/drawing/2014/main" id="{A35B18DF-541A-469E-B4AE-BFD0AC23C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55" y="4533133"/>
            <a:ext cx="2676951" cy="20497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BF25E46B-90FA-4830-8EAD-30F34F32D2B8}"/>
              </a:ext>
            </a:extLst>
          </p:cNvPr>
          <p:cNvSpPr txBox="1">
            <a:spLocks/>
          </p:cNvSpPr>
          <p:nvPr/>
        </p:nvSpPr>
        <p:spPr>
          <a:xfrm>
            <a:off x="1568071" y="1077461"/>
            <a:ext cx="4527930" cy="5306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ru-RU" sz="1800">
                <a:solidFill>
                  <a:srgbClr val="1F3185"/>
                </a:solidFill>
                <a:latin typeface="Century Gothic" panose="020B0502020202020204" pitchFamily="34" charset="0"/>
              </a:rPr>
              <a:t>Провести быстрый экспресс-тест воздушной среды.</a:t>
            </a:r>
          </a:p>
          <a:p>
            <a:pPr marL="342900" indent="-342900">
              <a:buAutoNum type="arabicPeriod"/>
            </a:pPr>
            <a:r>
              <a:rPr lang="ru-RU" sz="1800">
                <a:solidFill>
                  <a:srgbClr val="1F3185"/>
                </a:solidFill>
                <a:latin typeface="Century Gothic" panose="020B0502020202020204" pitchFamily="34" charset="0"/>
              </a:rPr>
              <a:t>Обеспечить мобильность устройства.</a:t>
            </a:r>
          </a:p>
          <a:p>
            <a:pPr marL="0" indent="0">
              <a:buNone/>
            </a:pPr>
            <a:endParaRPr lang="ru-RU" sz="1800">
              <a:solidFill>
                <a:srgbClr val="1F3185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ru-RU" sz="1800" dirty="0">
              <a:solidFill>
                <a:srgbClr val="1F318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6" descr="Откуда берутся проблемы">
            <a:extLst>
              <a:ext uri="{FF2B5EF4-FFF2-40B4-BE49-F238E27FC236}">
                <a16:creationId xmlns:a16="http://schemas.microsoft.com/office/drawing/2014/main" id="{895F2984-78F0-4261-A2D3-60CFFBF01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49" y="2215109"/>
            <a:ext cx="2676951" cy="20497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Откуда берутся проблемы">
            <a:extLst>
              <a:ext uri="{FF2B5EF4-FFF2-40B4-BE49-F238E27FC236}">
                <a16:creationId xmlns:a16="http://schemas.microsoft.com/office/drawing/2014/main" id="{955ED19A-FA8C-4BFB-A6F1-C28DA8F24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07" y="1009246"/>
            <a:ext cx="2676951" cy="20497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Откуда берутся проблемы">
            <a:extLst>
              <a:ext uri="{FF2B5EF4-FFF2-40B4-BE49-F238E27FC236}">
                <a16:creationId xmlns:a16="http://schemas.microsoft.com/office/drawing/2014/main" id="{3471D3B8-0391-46E1-B954-506E463B1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167" y="2774085"/>
            <a:ext cx="2676951" cy="20497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Откуда берутся проблемы">
            <a:extLst>
              <a:ext uri="{FF2B5EF4-FFF2-40B4-BE49-F238E27FC236}">
                <a16:creationId xmlns:a16="http://schemas.microsoft.com/office/drawing/2014/main" id="{37A2F53E-986D-4766-9A1C-95DD8FDDF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66" y="4547606"/>
            <a:ext cx="2676951" cy="20497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36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83B82B9-5229-42BC-90C1-48AE29B19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76" y="224442"/>
            <a:ext cx="9582635" cy="5847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1F3185"/>
                </a:solidFill>
                <a:latin typeface="Century Gothic" panose="020B0502020202020204" pitchFamily="34" charset="0"/>
              </a:rPr>
              <a:t>Решение</a:t>
            </a:r>
            <a:endParaRPr lang="en-US" sz="4000" dirty="0">
              <a:solidFill>
                <a:srgbClr val="1F3185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678CF1CA-F2EC-4309-A6F4-34528A340E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189673"/>
              </p:ext>
            </p:extLst>
          </p:nvPr>
        </p:nvGraphicFramePr>
        <p:xfrm>
          <a:off x="2214882" y="92748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A0C4E5-92C2-4992-B571-4689C8E6F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811" y="5558023"/>
            <a:ext cx="1126890" cy="112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8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DFFEE7-EE19-47F2-805B-42DF62C2A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811" y="5558023"/>
            <a:ext cx="1126890" cy="11268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C2A93E-2344-4AC7-B564-7D6C7A55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76" y="224442"/>
            <a:ext cx="9582635" cy="5847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>
                <a:solidFill>
                  <a:srgbClr val="1F3185"/>
                </a:solidFill>
                <a:latin typeface="Century Gothic" panose="020B0502020202020204" pitchFamily="34" charset="0"/>
              </a:rPr>
              <a:t>Затраты</a:t>
            </a:r>
            <a:endParaRPr lang="en-US" sz="4000" dirty="0">
              <a:solidFill>
                <a:srgbClr val="1F318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2" name="Picture 2" descr="Затраты на содержание аппарата гордумы могут сократить на 10%">
            <a:extLst>
              <a:ext uri="{FF2B5EF4-FFF2-40B4-BE49-F238E27FC236}">
                <a16:creationId xmlns:a16="http://schemas.microsoft.com/office/drawing/2014/main" id="{D89D38EB-B4F5-4F80-BE56-096E7052D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79" y="1234093"/>
            <a:ext cx="6170642" cy="4936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8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E0AABC-0F74-43D3-9210-CF873640B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811" y="5558023"/>
            <a:ext cx="1126890" cy="11268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6ECD84-A5CB-4394-85C1-C9A6BF60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76" y="224442"/>
            <a:ext cx="9582635" cy="5847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1F3185"/>
                </a:solidFill>
                <a:latin typeface="Century Gothic" panose="020B0502020202020204" pitchFamily="34" charset="0"/>
              </a:rPr>
              <a:t>Перспективы</a:t>
            </a:r>
            <a:endParaRPr lang="en-US" sz="4000" dirty="0">
              <a:solidFill>
                <a:srgbClr val="1F318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6" name="Picture 2" descr="Перспективы развития франчайзингового бизнеса в России">
            <a:extLst>
              <a:ext uri="{FF2B5EF4-FFF2-40B4-BE49-F238E27FC236}">
                <a16:creationId xmlns:a16="http://schemas.microsoft.com/office/drawing/2014/main" id="{4D7AA4E5-80AC-482A-87B0-68C526B1C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911" y="1128792"/>
            <a:ext cx="6982764" cy="4992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16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79515C-33AB-4068-B675-EBE4FF180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811" y="5558023"/>
            <a:ext cx="1126890" cy="11268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0471FD6-BB6B-403C-BCF3-179AB1ACC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76" y="224442"/>
            <a:ext cx="9582635" cy="5847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1F3185"/>
                </a:solidFill>
                <a:latin typeface="Century Gothic" panose="020B0502020202020204" pitchFamily="34" charset="0"/>
              </a:rPr>
              <a:t>Ожидание </a:t>
            </a:r>
            <a:r>
              <a:rPr lang="en-US" sz="4000" dirty="0">
                <a:solidFill>
                  <a:srgbClr val="1F3185"/>
                </a:solidFill>
                <a:latin typeface="Century Gothic" panose="020B0502020202020204" pitchFamily="34" charset="0"/>
              </a:rPr>
              <a:t>vs </a:t>
            </a:r>
            <a:r>
              <a:rPr lang="ru-RU" sz="4000" dirty="0">
                <a:solidFill>
                  <a:srgbClr val="1F3185"/>
                </a:solidFill>
                <a:latin typeface="Century Gothic" panose="020B0502020202020204" pitchFamily="34" charset="0"/>
              </a:rPr>
              <a:t>Реальность</a:t>
            </a:r>
            <a:endParaRPr lang="en-US" sz="4000" dirty="0">
              <a:solidFill>
                <a:srgbClr val="1F318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0" name="Picture 2" descr="SPB Startup Day 2015. Lean Startup и Сustdev на службе у предпринимат…">
            <a:extLst>
              <a:ext uri="{FF2B5EF4-FFF2-40B4-BE49-F238E27FC236}">
                <a16:creationId xmlns:a16="http://schemas.microsoft.com/office/drawing/2014/main" id="{088D145F-2B9D-4C26-BAB2-9085C280C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442" y="2191442"/>
            <a:ext cx="4405115" cy="24751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569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6EB641-16F5-46EA-951E-7CC764CD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76" y="224442"/>
            <a:ext cx="9582635" cy="5847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1F3185"/>
                </a:solidFill>
                <a:latin typeface="Century Gothic" panose="020B0502020202020204" pitchFamily="34" charset="0"/>
              </a:rPr>
              <a:t>Как была устроена работа</a:t>
            </a:r>
            <a:endParaRPr lang="en-US" sz="4000" dirty="0">
              <a:solidFill>
                <a:srgbClr val="1F318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B4A845-71AE-4282-91B9-08C208F2E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465" y="1640972"/>
            <a:ext cx="5045825" cy="2492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35DBA5-0799-4CAD-A251-A7463AFB6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065" y="2202202"/>
            <a:ext cx="3929981" cy="2486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AB63AB-2BF3-49B1-920B-22856627B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557" y="2846073"/>
            <a:ext cx="4619937" cy="2797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FFE256-B17F-4118-BF58-01A7EE9EF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6811" y="5558023"/>
            <a:ext cx="1126890" cy="112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81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116</Words>
  <Application>Microsoft Office PowerPoint</Application>
  <PresentationFormat>Широкоэкранный</PresentationFormat>
  <Paragraphs>31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Автоматизированная система сбора данных о состоянии окружающей среды</vt:lpstr>
      <vt:lpstr>Наша команда</vt:lpstr>
      <vt:lpstr>Пользователи</vt:lpstr>
      <vt:lpstr>Проблема</vt:lpstr>
      <vt:lpstr>Решение</vt:lpstr>
      <vt:lpstr>Затраты</vt:lpstr>
      <vt:lpstr>Перспективы</vt:lpstr>
      <vt:lpstr>Ожидание vs Реальность</vt:lpstr>
      <vt:lpstr>Как была устроена работа</vt:lpstr>
      <vt:lpstr>Чему удалось научиться</vt:lpstr>
      <vt:lpstr>Ну а теперь ДЕМОНСТРАЦИЯ продукта…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Роман Кичатов</cp:lastModifiedBy>
  <cp:revision>23</cp:revision>
  <dcterms:created xsi:type="dcterms:W3CDTF">2020-05-18T13:24:49Z</dcterms:created>
  <dcterms:modified xsi:type="dcterms:W3CDTF">2020-12-10T23:11:44Z</dcterms:modified>
</cp:coreProperties>
</file>